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75" r:id="rId3"/>
    <p:sldId id="272" r:id="rId4"/>
    <p:sldId id="273" r:id="rId5"/>
    <p:sldId id="258" r:id="rId6"/>
    <p:sldId id="259" r:id="rId7"/>
    <p:sldId id="260" r:id="rId8"/>
    <p:sldId id="261" r:id="rId9"/>
    <p:sldId id="262" r:id="rId10"/>
    <p:sldId id="263" r:id="rId11"/>
    <p:sldId id="266" r:id="rId12"/>
    <p:sldId id="271" r:id="rId13"/>
    <p:sldId id="270" r:id="rId14"/>
  </p:sldIdLst>
  <p:sldSz cx="9144000" cy="5143500" type="screen16x9"/>
  <p:notesSz cx="6858000" cy="9144000"/>
  <p:embeddedFontLst>
    <p:embeddedFont>
      <p:font typeface="Lato" panose="020F0502020204030203" pitchFamily="34" charset="0"/>
      <p:regular r:id="rId16"/>
      <p:bold r:id="rId17"/>
      <p:italic r:id="rId18"/>
      <p:boldItalic r:id="rId19"/>
    </p:embeddedFont>
    <p:embeddedFont>
      <p:font typeface="Montserrat" pitchFamily="2" charset="77"/>
      <p:regular r:id="rId20"/>
      <p:bold r:id="rId21"/>
      <p:italic r:id="rId22"/>
      <p:boldItalic r:id="rId23"/>
    </p:embeddedFont>
    <p:embeddedFont>
      <p:font typeface="Roboto" panose="020000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238"/>
    <p:restoredTop sz="92857"/>
  </p:normalViewPr>
  <p:slideViewPr>
    <p:cSldViewPr snapToGrid="0">
      <p:cViewPr varScale="1">
        <p:scale>
          <a:sx n="197" d="100"/>
          <a:sy n="197" d="100"/>
        </p:scale>
        <p:origin x="408"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theme" Target="theme/them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cb12ff8fcd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cb12ff8fcd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br>
              <a:rPr lang="en" dirty="0">
                <a:solidFill>
                  <a:schemeClr val="dk1"/>
                </a:solidFill>
                <a:latin typeface="Calibri"/>
                <a:ea typeface="Calibri"/>
                <a:cs typeface="Calibri"/>
                <a:sym typeface="Calibri"/>
              </a:rPr>
            </a:b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2cbc623f1f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2cbc623f1f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200000"/>
              </a:lnSpc>
              <a:spcBef>
                <a:spcPts val="0"/>
              </a:spcBef>
              <a:spcAft>
                <a:spcPts val="0"/>
              </a:spcAft>
              <a:buClr>
                <a:schemeClr val="dk1"/>
              </a:buClr>
              <a:buSzPts val="1100"/>
              <a:buFont typeface="Arial"/>
              <a:buNone/>
            </a:pPr>
            <a:r>
              <a:rPr lang="en" dirty="0">
                <a:solidFill>
                  <a:schemeClr val="dk1"/>
                </a:solidFill>
                <a:latin typeface="Times New Roman"/>
                <a:ea typeface="Times New Roman"/>
                <a:cs typeface="Times New Roman"/>
                <a:sym typeface="Times New Roman"/>
              </a:rPr>
              <a:t>	</a:t>
            </a:r>
            <a:r>
              <a:rPr lang="en" dirty="0">
                <a:solidFill>
                  <a:srgbClr val="0E101A"/>
                </a:solidFill>
                <a:latin typeface="Calibri"/>
                <a:ea typeface="Calibri"/>
                <a:cs typeface="Calibri"/>
                <a:sym typeface="Calibri"/>
              </a:rPr>
              <a:t>The accuracy for model predictions depends on quite a few factors:</a:t>
            </a:r>
            <a:endParaRPr dirty="0">
              <a:solidFill>
                <a:srgbClr val="0E101A"/>
              </a:solidFill>
              <a:latin typeface="Calibri"/>
              <a:ea typeface="Calibri"/>
              <a:cs typeface="Calibri"/>
              <a:sym typeface="Calibri"/>
            </a:endParaRPr>
          </a:p>
          <a:p>
            <a:pPr marL="0" lvl="0" indent="0" algn="l" rtl="0">
              <a:lnSpc>
                <a:spcPct val="200000"/>
              </a:lnSpc>
              <a:spcBef>
                <a:spcPts val="0"/>
              </a:spcBef>
              <a:spcAft>
                <a:spcPts val="0"/>
              </a:spcAft>
              <a:buClr>
                <a:schemeClr val="dk1"/>
              </a:buClr>
              <a:buSzPts val="1100"/>
              <a:buFont typeface="Arial"/>
              <a:buNone/>
            </a:pPr>
            <a:r>
              <a:rPr lang="en" b="1" dirty="0">
                <a:solidFill>
                  <a:srgbClr val="0E101A"/>
                </a:solidFill>
                <a:highlight>
                  <a:srgbClr val="FFFFFF"/>
                </a:highlight>
                <a:latin typeface="Calibri"/>
                <a:ea typeface="Calibri"/>
                <a:cs typeface="Calibri"/>
                <a:sym typeface="Calibri"/>
              </a:rPr>
              <a:t>Data Quality and Quantity</a:t>
            </a:r>
            <a:endParaRPr b="1" dirty="0">
              <a:solidFill>
                <a:srgbClr val="0E101A"/>
              </a:solidFill>
              <a:highlight>
                <a:srgbClr val="FFFFFF"/>
              </a:highlight>
              <a:latin typeface="Calibri"/>
              <a:ea typeface="Calibri"/>
              <a:cs typeface="Calibri"/>
              <a:sym typeface="Calibri"/>
            </a:endParaRPr>
          </a:p>
          <a:p>
            <a:pPr marL="0" lvl="0" indent="457200" algn="l" rtl="0">
              <a:lnSpc>
                <a:spcPct val="200000"/>
              </a:lnSpc>
              <a:spcBef>
                <a:spcPts val="0"/>
              </a:spcBef>
              <a:spcAft>
                <a:spcPts val="0"/>
              </a:spcAft>
              <a:buClr>
                <a:schemeClr val="dk1"/>
              </a:buClr>
              <a:buSzPts val="1100"/>
              <a:buFont typeface="Arial"/>
              <a:buNone/>
            </a:pPr>
            <a:r>
              <a:rPr lang="en" b="1" dirty="0">
                <a:solidFill>
                  <a:srgbClr val="0E101A"/>
                </a:solidFill>
                <a:highlight>
                  <a:srgbClr val="FFFFFF"/>
                </a:highlight>
                <a:latin typeface="Calibri"/>
                <a:ea typeface="Calibri"/>
                <a:cs typeface="Calibri"/>
                <a:sym typeface="Calibri"/>
              </a:rPr>
              <a:t>More Data</a:t>
            </a:r>
            <a:r>
              <a:rPr lang="en" dirty="0">
                <a:solidFill>
                  <a:srgbClr val="0E101A"/>
                </a:solidFill>
                <a:highlight>
                  <a:srgbClr val="FFFFFF"/>
                </a:highlight>
                <a:latin typeface="Calibri"/>
                <a:ea typeface="Calibri"/>
                <a:cs typeface="Calibri"/>
                <a:sym typeface="Calibri"/>
              </a:rPr>
              <a:t>: Generally, more data leads to better model performance.</a:t>
            </a:r>
            <a:endParaRPr dirty="0">
              <a:solidFill>
                <a:srgbClr val="0E101A"/>
              </a:solidFill>
              <a:highlight>
                <a:srgbClr val="FFFFFF"/>
              </a:highlight>
              <a:latin typeface="Calibri"/>
              <a:ea typeface="Calibri"/>
              <a:cs typeface="Calibri"/>
              <a:sym typeface="Calibri"/>
            </a:endParaRPr>
          </a:p>
          <a:p>
            <a:pPr marL="0" lvl="0" indent="457200" algn="l" rtl="0">
              <a:lnSpc>
                <a:spcPct val="200000"/>
              </a:lnSpc>
              <a:spcBef>
                <a:spcPts val="0"/>
              </a:spcBef>
              <a:spcAft>
                <a:spcPts val="0"/>
              </a:spcAft>
              <a:buClr>
                <a:schemeClr val="dk1"/>
              </a:buClr>
              <a:buSzPts val="1100"/>
              <a:buFont typeface="Arial"/>
              <a:buNone/>
            </a:pPr>
            <a:r>
              <a:rPr lang="en" b="1" dirty="0">
                <a:solidFill>
                  <a:srgbClr val="0E101A"/>
                </a:solidFill>
                <a:highlight>
                  <a:srgbClr val="FFFFFF"/>
                </a:highlight>
                <a:latin typeface="Calibri"/>
                <a:ea typeface="Calibri"/>
                <a:cs typeface="Calibri"/>
                <a:sym typeface="Calibri"/>
              </a:rPr>
              <a:t>Data Augmentation</a:t>
            </a:r>
            <a:r>
              <a:rPr lang="en" dirty="0">
                <a:solidFill>
                  <a:srgbClr val="0E101A"/>
                </a:solidFill>
                <a:highlight>
                  <a:srgbClr val="FFFFFF"/>
                </a:highlight>
                <a:latin typeface="Calibri"/>
                <a:ea typeface="Calibri"/>
                <a:cs typeface="Calibri"/>
                <a:sym typeface="Calibri"/>
              </a:rPr>
              <a:t>: Techniques like rotation, scaling, cropping, and flipping can help the model generalize better by providing a more diverse set of training examples.</a:t>
            </a:r>
            <a:endParaRPr dirty="0">
              <a:solidFill>
                <a:srgbClr val="0E101A"/>
              </a:solidFill>
              <a:highlight>
                <a:srgbClr val="FFFFFF"/>
              </a:highlight>
              <a:latin typeface="Calibri"/>
              <a:ea typeface="Calibri"/>
              <a:cs typeface="Calibri"/>
              <a:sym typeface="Calibri"/>
            </a:endParaRPr>
          </a:p>
          <a:p>
            <a:pPr marL="0" lvl="0" indent="457200" algn="l" rtl="0">
              <a:lnSpc>
                <a:spcPct val="200000"/>
              </a:lnSpc>
              <a:spcBef>
                <a:spcPts val="0"/>
              </a:spcBef>
              <a:spcAft>
                <a:spcPts val="0"/>
              </a:spcAft>
              <a:buClr>
                <a:schemeClr val="dk1"/>
              </a:buClr>
              <a:buSzPts val="1100"/>
              <a:buFont typeface="Arial"/>
              <a:buNone/>
            </a:pPr>
            <a:r>
              <a:rPr lang="en" b="1" dirty="0">
                <a:solidFill>
                  <a:srgbClr val="0E101A"/>
                </a:solidFill>
                <a:highlight>
                  <a:srgbClr val="FFFFFF"/>
                </a:highlight>
                <a:latin typeface="Calibri"/>
                <a:ea typeface="Calibri"/>
                <a:cs typeface="Calibri"/>
                <a:sym typeface="Calibri"/>
              </a:rPr>
              <a:t>Balanced Dataset</a:t>
            </a:r>
            <a:r>
              <a:rPr lang="en" dirty="0">
                <a:solidFill>
                  <a:srgbClr val="0E101A"/>
                </a:solidFill>
                <a:highlight>
                  <a:srgbClr val="FFFFFF"/>
                </a:highlight>
                <a:latin typeface="Calibri"/>
                <a:ea typeface="Calibri"/>
                <a:cs typeface="Calibri"/>
                <a:sym typeface="Calibri"/>
              </a:rPr>
              <a:t>: We need to prevent the model from becoming biased toward more frequent classes.</a:t>
            </a:r>
            <a:endParaRPr dirty="0">
              <a:solidFill>
                <a:srgbClr val="0E101A"/>
              </a:solidFill>
              <a:highlight>
                <a:srgbClr val="FFFFFF"/>
              </a:highlight>
              <a:latin typeface="Calibri"/>
              <a:ea typeface="Calibri"/>
              <a:cs typeface="Calibri"/>
              <a:sym typeface="Calibri"/>
            </a:endParaRPr>
          </a:p>
          <a:p>
            <a:pPr marL="0" lvl="0" indent="0" algn="l" rtl="0">
              <a:lnSpc>
                <a:spcPct val="200000"/>
              </a:lnSpc>
              <a:spcBef>
                <a:spcPts val="0"/>
              </a:spcBef>
              <a:spcAft>
                <a:spcPts val="0"/>
              </a:spcAft>
              <a:buClr>
                <a:schemeClr val="dk1"/>
              </a:buClr>
              <a:buSzPts val="1100"/>
              <a:buFont typeface="Arial"/>
              <a:buNone/>
            </a:pPr>
            <a:r>
              <a:rPr lang="en" b="1" dirty="0">
                <a:solidFill>
                  <a:srgbClr val="0E101A"/>
                </a:solidFill>
                <a:highlight>
                  <a:srgbClr val="FFFFFF"/>
                </a:highlight>
                <a:latin typeface="Calibri"/>
                <a:ea typeface="Calibri"/>
                <a:cs typeface="Calibri"/>
                <a:sym typeface="Calibri"/>
              </a:rPr>
              <a:t>Model Architecture</a:t>
            </a:r>
            <a:endParaRPr b="1" dirty="0">
              <a:solidFill>
                <a:srgbClr val="0E101A"/>
              </a:solidFill>
              <a:highlight>
                <a:srgbClr val="FFFFFF"/>
              </a:highlight>
              <a:latin typeface="Calibri"/>
              <a:ea typeface="Calibri"/>
              <a:cs typeface="Calibri"/>
              <a:sym typeface="Calibri"/>
            </a:endParaRPr>
          </a:p>
          <a:p>
            <a:pPr marL="0" lvl="0" indent="457200" algn="l" rtl="0">
              <a:lnSpc>
                <a:spcPct val="200000"/>
              </a:lnSpc>
              <a:spcBef>
                <a:spcPts val="0"/>
              </a:spcBef>
              <a:spcAft>
                <a:spcPts val="0"/>
              </a:spcAft>
              <a:buClr>
                <a:schemeClr val="dk1"/>
              </a:buClr>
              <a:buSzPts val="1100"/>
              <a:buFont typeface="Arial"/>
              <a:buNone/>
            </a:pPr>
            <a:r>
              <a:rPr lang="en" b="1" dirty="0">
                <a:solidFill>
                  <a:srgbClr val="0E101A"/>
                </a:solidFill>
                <a:highlight>
                  <a:srgbClr val="FFFFFF"/>
                </a:highlight>
                <a:latin typeface="Calibri"/>
                <a:ea typeface="Calibri"/>
                <a:cs typeface="Calibri"/>
                <a:sym typeface="Calibri"/>
              </a:rPr>
              <a:t>Depth of the Network</a:t>
            </a:r>
            <a:r>
              <a:rPr lang="en" dirty="0">
                <a:solidFill>
                  <a:srgbClr val="0E101A"/>
                </a:solidFill>
                <a:highlight>
                  <a:srgbClr val="FFFFFF"/>
                </a:highlight>
                <a:latin typeface="Calibri"/>
                <a:ea typeface="Calibri"/>
                <a:cs typeface="Calibri"/>
                <a:sym typeface="Calibri"/>
              </a:rPr>
              <a:t>: Adding more layers can help the model learn more complex patterns, but too many layers might lead to overfitting.</a:t>
            </a:r>
            <a:endParaRPr dirty="0">
              <a:solidFill>
                <a:srgbClr val="0E101A"/>
              </a:solidFill>
              <a:highlight>
                <a:srgbClr val="FFFFFF"/>
              </a:highlight>
              <a:latin typeface="Calibri"/>
              <a:ea typeface="Calibri"/>
              <a:cs typeface="Calibri"/>
              <a:sym typeface="Calibri"/>
            </a:endParaRPr>
          </a:p>
          <a:p>
            <a:pPr marL="0" lvl="0" indent="457200" algn="l" rtl="0">
              <a:lnSpc>
                <a:spcPct val="200000"/>
              </a:lnSpc>
              <a:spcBef>
                <a:spcPts val="0"/>
              </a:spcBef>
              <a:spcAft>
                <a:spcPts val="0"/>
              </a:spcAft>
              <a:buClr>
                <a:schemeClr val="dk1"/>
              </a:buClr>
              <a:buSzPts val="1100"/>
              <a:buFont typeface="Arial"/>
              <a:buNone/>
            </a:pPr>
            <a:r>
              <a:rPr lang="en" b="1" dirty="0">
                <a:solidFill>
                  <a:srgbClr val="0E101A"/>
                </a:solidFill>
                <a:highlight>
                  <a:srgbClr val="FFFFFF"/>
                </a:highlight>
                <a:latin typeface="Calibri"/>
                <a:ea typeface="Calibri"/>
                <a:cs typeface="Calibri"/>
                <a:sym typeface="Calibri"/>
              </a:rPr>
              <a:t>Hyperparameter Tuning</a:t>
            </a:r>
            <a:r>
              <a:rPr lang="en" dirty="0">
                <a:solidFill>
                  <a:srgbClr val="0E101A"/>
                </a:solidFill>
                <a:highlight>
                  <a:srgbClr val="FFFFFF"/>
                </a:highlight>
                <a:latin typeface="Calibri"/>
                <a:ea typeface="Calibri"/>
                <a:cs typeface="Calibri"/>
                <a:sym typeface="Calibri"/>
              </a:rPr>
              <a:t>: Optimizing hyperparameters, including the number of filters, kernel size, and activation functions, can significantly impact model performance.</a:t>
            </a:r>
            <a:endParaRPr dirty="0">
              <a:solidFill>
                <a:srgbClr val="0E101A"/>
              </a:solidFill>
              <a:highlight>
                <a:srgbClr val="FFFFFF"/>
              </a:highlight>
              <a:latin typeface="Calibri"/>
              <a:ea typeface="Calibri"/>
              <a:cs typeface="Calibri"/>
              <a:sym typeface="Calibri"/>
            </a:endParaRPr>
          </a:p>
          <a:p>
            <a:pPr marL="0" lvl="0" indent="0" algn="l" rtl="0">
              <a:lnSpc>
                <a:spcPct val="200000"/>
              </a:lnSpc>
              <a:spcBef>
                <a:spcPts val="0"/>
              </a:spcBef>
              <a:spcAft>
                <a:spcPts val="0"/>
              </a:spcAft>
              <a:buClr>
                <a:schemeClr val="dk1"/>
              </a:buClr>
              <a:buSzPts val="1100"/>
              <a:buFont typeface="Arial"/>
              <a:buNone/>
            </a:pPr>
            <a:r>
              <a:rPr lang="en" b="1" dirty="0">
                <a:solidFill>
                  <a:srgbClr val="0E101A"/>
                </a:solidFill>
                <a:highlight>
                  <a:srgbClr val="FFFFFF"/>
                </a:highlight>
                <a:latin typeface="Calibri"/>
                <a:ea typeface="Calibri"/>
                <a:cs typeface="Calibri"/>
                <a:sym typeface="Calibri"/>
              </a:rPr>
              <a:t>Regularization Techniques</a:t>
            </a:r>
            <a:endParaRPr b="1" dirty="0">
              <a:solidFill>
                <a:srgbClr val="0E101A"/>
              </a:solidFill>
              <a:highlight>
                <a:srgbClr val="FFFFFF"/>
              </a:highlight>
              <a:latin typeface="Calibri"/>
              <a:ea typeface="Calibri"/>
              <a:cs typeface="Calibri"/>
              <a:sym typeface="Calibri"/>
            </a:endParaRPr>
          </a:p>
          <a:p>
            <a:pPr marL="0" lvl="0" indent="457200" algn="l" rtl="0">
              <a:lnSpc>
                <a:spcPct val="200000"/>
              </a:lnSpc>
              <a:spcBef>
                <a:spcPts val="0"/>
              </a:spcBef>
              <a:spcAft>
                <a:spcPts val="0"/>
              </a:spcAft>
              <a:buClr>
                <a:schemeClr val="dk1"/>
              </a:buClr>
              <a:buSzPts val="1100"/>
              <a:buFont typeface="Arial"/>
              <a:buNone/>
            </a:pPr>
            <a:r>
              <a:rPr lang="en" b="1" dirty="0">
                <a:solidFill>
                  <a:srgbClr val="0E101A"/>
                </a:solidFill>
                <a:highlight>
                  <a:srgbClr val="FFFFFF"/>
                </a:highlight>
                <a:latin typeface="Calibri"/>
                <a:ea typeface="Calibri"/>
                <a:cs typeface="Calibri"/>
                <a:sym typeface="Calibri"/>
              </a:rPr>
              <a:t>Dropout</a:t>
            </a:r>
            <a:r>
              <a:rPr lang="en" dirty="0">
                <a:solidFill>
                  <a:srgbClr val="0E101A"/>
                </a:solidFill>
                <a:highlight>
                  <a:srgbClr val="FFFFFF"/>
                </a:highlight>
                <a:latin typeface="Calibri"/>
                <a:ea typeface="Calibri"/>
                <a:cs typeface="Calibri"/>
                <a:sym typeface="Calibri"/>
              </a:rPr>
              <a:t>: Randomly dropping units from the neural network during training can prevent overfitting.</a:t>
            </a:r>
            <a:endParaRPr dirty="0">
              <a:solidFill>
                <a:srgbClr val="0E101A"/>
              </a:solidFill>
              <a:highlight>
                <a:srgbClr val="FFFFFF"/>
              </a:highlight>
              <a:latin typeface="Calibri"/>
              <a:ea typeface="Calibri"/>
              <a:cs typeface="Calibri"/>
              <a:sym typeface="Calibri"/>
            </a:endParaRPr>
          </a:p>
          <a:p>
            <a:pPr marL="0" lvl="0" indent="457200" algn="l" rtl="0">
              <a:lnSpc>
                <a:spcPct val="200000"/>
              </a:lnSpc>
              <a:spcBef>
                <a:spcPts val="0"/>
              </a:spcBef>
              <a:spcAft>
                <a:spcPts val="0"/>
              </a:spcAft>
              <a:buNone/>
            </a:pPr>
            <a:r>
              <a:rPr lang="en" b="1" dirty="0">
                <a:solidFill>
                  <a:srgbClr val="0E101A"/>
                </a:solidFill>
                <a:highlight>
                  <a:srgbClr val="FFFFFF"/>
                </a:highlight>
                <a:latin typeface="Calibri"/>
                <a:ea typeface="Calibri"/>
                <a:cs typeface="Calibri"/>
                <a:sym typeface="Calibri"/>
              </a:rPr>
              <a:t>Weight Regularization</a:t>
            </a:r>
            <a:r>
              <a:rPr lang="en" dirty="0">
                <a:solidFill>
                  <a:srgbClr val="0E101A"/>
                </a:solidFill>
                <a:highlight>
                  <a:srgbClr val="FFFFFF"/>
                </a:highlight>
                <a:latin typeface="Calibri"/>
                <a:ea typeface="Calibri"/>
                <a:cs typeface="Calibri"/>
                <a:sym typeface="Calibri"/>
              </a:rPr>
              <a:t>: Adding L1 or L2 regularization to the model weights can also help prevent overfitting by penalizing large weights.</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2cbc623f1f5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2cbc623f1f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2bc6e4b69e7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2bc6e4b69e7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On behalf of Team 11s, thank you for your time watching my presentation. </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bc6e4b69e7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bc6e4b69e7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12265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bc6e4b69e7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bc6e4b69e7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01951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bc6e4b69e7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bc6e4b69e7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1788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cb12ff8fcd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cb12ff8fcd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cb12ff8fcd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cb12ff8fcd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bc6e4b69e7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2bc6e4b69e7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Arup starts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cb12ff8fcd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b12ff8fcd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2cb12ff8fc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cb12ff8fc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www.kaggle.com/rounakbanik/the-movies-dataset"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hyperlink" Target="https://python.langchain.com/" TargetMode="External"/><Relationship Id="rId4" Type="http://schemas.openxmlformats.org/officeDocument/2006/relationships/hyperlink" Target="https://www.tensorflow.org/"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341249" y="1065475"/>
            <a:ext cx="5400674" cy="2859450"/>
          </a:xfrm>
          <a:prstGeom prst="rect">
            <a:avLst/>
          </a:prstGeom>
        </p:spPr>
        <p:txBody>
          <a:bodyPr spcFirstLastPara="1" wrap="square" lIns="91425" tIns="91425" rIns="91425" bIns="91425" anchor="t" anchorCtr="0">
            <a:normAutofit fontScale="90000"/>
          </a:bodyPr>
          <a:lstStyle/>
          <a:p>
            <a:r>
              <a:rPr lang="en-US" sz="2700" dirty="0"/>
              <a:t>Movie Recommendation System and AI Agentic Flow</a:t>
            </a:r>
            <a:br>
              <a:rPr lang="en-US" sz="2700" dirty="0"/>
            </a:br>
            <a:br>
              <a:rPr lang="en-US" sz="2300" b="1" dirty="0">
                <a:latin typeface="Calibri"/>
                <a:ea typeface="Calibri"/>
                <a:cs typeface="Calibri"/>
                <a:sym typeface="Calibri"/>
              </a:rPr>
            </a:br>
            <a:r>
              <a:rPr lang="en-US" sz="1100" dirty="0">
                <a:latin typeface="Lato" panose="020F0502020204030203" pitchFamily="34" charset="0"/>
                <a:ea typeface="Lato" panose="020F0502020204030203" pitchFamily="34" charset="0"/>
                <a:cs typeface="Lato" panose="020F0502020204030203" pitchFamily="34" charset="0"/>
              </a:rPr>
              <a:t>In the rapidly evolving digital landscape, recommendation systems have become indispensable tools for navigating the overwhelming volume of available information and products. From e-commerce platforms suggesting purchases to streaming services curating entertainment options, effective recommendation engines enhance user experience, drive engagement, and provide significant business value. This project details the development and analysis of a movie recommendation system designed to address the challenge of providing relevant suggestions. The project focuses on leveraging rich movie metadata to build robust content-based and hybrid recommendation models.</a:t>
            </a:r>
            <a:br>
              <a:rPr lang="en-US" sz="1100" dirty="0">
                <a:latin typeface="Lato" panose="020F0502020204030203" pitchFamily="34" charset="0"/>
                <a:ea typeface="Lato" panose="020F0502020204030203" pitchFamily="34" charset="0"/>
                <a:cs typeface="Lato" panose="020F0502020204030203" pitchFamily="34" charset="0"/>
              </a:rPr>
            </a:br>
            <a:br>
              <a:rPr lang="en-US" sz="800" dirty="0">
                <a:solidFill>
                  <a:srgbClr val="0E0E0E"/>
                </a:solidFill>
                <a:effectLst/>
                <a:latin typeface=".AppleSystemUIFont"/>
              </a:rPr>
            </a:br>
            <a:endParaRPr lang="en-US" sz="2300" dirty="0"/>
          </a:p>
        </p:txBody>
      </p:sp>
      <p:sp>
        <p:nvSpPr>
          <p:cNvPr id="135" name="Google Shape;135;p13"/>
          <p:cNvSpPr txBox="1">
            <a:spLocks noGrp="1"/>
          </p:cNvSpPr>
          <p:nvPr>
            <p:ph type="subTitle" idx="1"/>
          </p:nvPr>
        </p:nvSpPr>
        <p:spPr>
          <a:xfrm>
            <a:off x="4572000" y="3924925"/>
            <a:ext cx="3982800" cy="506100"/>
          </a:xfrm>
          <a:prstGeom prst="rect">
            <a:avLst/>
          </a:prstGeom>
        </p:spPr>
        <p:txBody>
          <a:bodyPr spcFirstLastPara="1" wrap="square" lIns="91425" tIns="91425" rIns="91425" bIns="91425" anchor="t" anchorCtr="0">
            <a:noAutofit/>
          </a:bodyPr>
          <a:lstStyle/>
          <a:p>
            <a:pPr marL="0" lvl="0" indent="0" algn="ctr" rtl="0">
              <a:lnSpc>
                <a:spcPct val="200000"/>
              </a:lnSpc>
              <a:spcBef>
                <a:spcPts val="0"/>
              </a:spcBef>
              <a:spcAft>
                <a:spcPts val="0"/>
              </a:spcAft>
              <a:buNone/>
            </a:pPr>
            <a:r>
              <a:rPr lang="en" sz="1100" dirty="0"/>
              <a:t>Arup Chakraborty</a:t>
            </a:r>
            <a:endParaRPr sz="1100" dirty="0"/>
          </a:p>
          <a:p>
            <a:pPr marL="0" lvl="0" indent="0" algn="ctr" rtl="0">
              <a:lnSpc>
                <a:spcPct val="199999"/>
              </a:lnSpc>
              <a:spcBef>
                <a:spcPts val="0"/>
              </a:spcBef>
              <a:spcAft>
                <a:spcPts val="0"/>
              </a:spcAft>
              <a:buNone/>
            </a:pPr>
            <a:endParaRPr sz="1100" dirty="0"/>
          </a:p>
        </p:txBody>
      </p:sp>
    </p:spTree>
  </p:cSld>
  <p:clrMapOvr>
    <a:masterClrMapping/>
  </p:clrMapOvr>
  <mc:AlternateContent xmlns:mc="http://schemas.openxmlformats.org/markup-compatibility/2006" xmlns:p14="http://schemas.microsoft.com/office/powerpoint/2010/main">
    <mc:Choice Requires="p14">
      <p:transition spd="slow" p14:dur="2000" advTm="77413"/>
    </mc:Choice>
    <mc:Fallback xmlns="">
      <p:transition spd="slow" advTm="77413"/>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Results/Discussion - </a:t>
            </a:r>
            <a:br>
              <a:rPr lang="en" dirty="0"/>
            </a:br>
            <a:r>
              <a:rPr lang="en" dirty="0"/>
              <a:t>Model Performance Evaluation</a:t>
            </a:r>
            <a:endParaRPr dirty="0"/>
          </a:p>
        </p:txBody>
      </p:sp>
      <p:sp>
        <p:nvSpPr>
          <p:cNvPr id="183" name="Google Shape;183;p20"/>
          <p:cNvSpPr txBox="1">
            <a:spLocks noGrp="1"/>
          </p:cNvSpPr>
          <p:nvPr>
            <p:ph type="body" idx="1"/>
          </p:nvPr>
        </p:nvSpPr>
        <p:spPr>
          <a:xfrm>
            <a:off x="1085424" y="1400783"/>
            <a:ext cx="7611104" cy="3411166"/>
          </a:xfrm>
          <a:prstGeom prst="rect">
            <a:avLst/>
          </a:prstGeom>
        </p:spPr>
        <p:txBody>
          <a:bodyPr spcFirstLastPara="1" wrap="square" lIns="91425" tIns="91425" rIns="91425" bIns="91425" anchor="t" anchorCtr="0">
            <a:normAutofit fontScale="70000" lnSpcReduction="20000"/>
          </a:bodyPr>
          <a:lstStyle/>
          <a:p>
            <a:pPr marL="146050" indent="0">
              <a:buNone/>
            </a:pPr>
            <a:r>
              <a:rPr lang="en-US" sz="1600" b="1" dirty="0">
                <a:highlight>
                  <a:srgbClr val="212121"/>
                </a:highlight>
              </a:rPr>
              <a:t>Overall Findings:</a:t>
            </a:r>
            <a:endParaRPr lang="en-US" sz="1600" dirty="0">
              <a:highlight>
                <a:srgbClr val="212121"/>
              </a:highlight>
            </a:endParaRPr>
          </a:p>
          <a:p>
            <a:r>
              <a:rPr lang="en-US" sz="1600" dirty="0">
                <a:highlight>
                  <a:srgbClr val="212121"/>
                </a:highlight>
              </a:rPr>
              <a:t>Generated </a:t>
            </a:r>
            <a:r>
              <a:rPr lang="en-US" sz="1600" b="1" dirty="0">
                <a:highlight>
                  <a:srgbClr val="212121"/>
                </a:highlight>
              </a:rPr>
              <a:t>plausible, relevant recommendations</a:t>
            </a:r>
            <a:r>
              <a:rPr lang="en-US" sz="1600" dirty="0">
                <a:highlight>
                  <a:srgbClr val="212121"/>
                </a:highlight>
              </a:rPr>
              <a:t> without user ratings.</a:t>
            </a:r>
          </a:p>
          <a:p>
            <a:r>
              <a:rPr lang="en-US" sz="1600" dirty="0">
                <a:highlight>
                  <a:srgbClr val="212121"/>
                </a:highlight>
              </a:rPr>
              <a:t>Feature engineering (lemmatization, metadata enrichment) noticeably improved quality.</a:t>
            </a:r>
          </a:p>
          <a:p>
            <a:r>
              <a:rPr lang="en-US" sz="1600" dirty="0">
                <a:highlight>
                  <a:srgbClr val="212121"/>
                </a:highlight>
              </a:rPr>
              <a:t>Sentiment integration enabled </a:t>
            </a:r>
            <a:r>
              <a:rPr lang="en-US" sz="1600" b="1" dirty="0">
                <a:highlight>
                  <a:srgbClr val="212121"/>
                </a:highlight>
              </a:rPr>
              <a:t>emotionally aligned suggestions</a:t>
            </a:r>
            <a:r>
              <a:rPr lang="en-US" sz="1600" dirty="0">
                <a:highlight>
                  <a:srgbClr val="212121"/>
                </a:highlight>
              </a:rPr>
              <a:t>.</a:t>
            </a:r>
          </a:p>
          <a:p>
            <a:endParaRPr lang="en-US" sz="1600" dirty="0">
              <a:highlight>
                <a:srgbClr val="212121"/>
              </a:highlight>
            </a:endParaRPr>
          </a:p>
          <a:p>
            <a:pPr marL="146050" indent="0">
              <a:buNone/>
            </a:pPr>
            <a:r>
              <a:rPr lang="en-US" sz="1600" b="1" dirty="0">
                <a:highlight>
                  <a:srgbClr val="212121"/>
                </a:highlight>
              </a:rPr>
              <a:t>Model Highlights:</a:t>
            </a:r>
            <a:endParaRPr lang="en-US" sz="1600" dirty="0">
              <a:highlight>
                <a:srgbClr val="212121"/>
              </a:highlight>
            </a:endParaRPr>
          </a:p>
          <a:p>
            <a:r>
              <a:rPr lang="en-US" sz="1600" b="1" dirty="0">
                <a:highlight>
                  <a:srgbClr val="212121"/>
                </a:highlight>
              </a:rPr>
              <a:t>TF–IDF (Baseline):</a:t>
            </a:r>
            <a:r>
              <a:rPr lang="en-US" sz="1600" dirty="0">
                <a:highlight>
                  <a:srgbClr val="212121"/>
                </a:highlight>
              </a:rPr>
              <a:t> Accurate for content similarity; bi-grams improved context capture.</a:t>
            </a:r>
          </a:p>
          <a:p>
            <a:r>
              <a:rPr lang="en-US" sz="1600" b="1" dirty="0">
                <a:highlight>
                  <a:srgbClr val="212121"/>
                </a:highlight>
              </a:rPr>
              <a:t>Autoencoder:</a:t>
            </a:r>
            <a:r>
              <a:rPr lang="en-US" sz="1600" dirty="0">
                <a:highlight>
                  <a:srgbClr val="212121"/>
                </a:highlight>
              </a:rPr>
              <a:t> Revealed alternative similarity patterns; latent space tuning impacted results.</a:t>
            </a:r>
          </a:p>
          <a:p>
            <a:r>
              <a:rPr lang="en-US" sz="1600" b="1" dirty="0" err="1">
                <a:highlight>
                  <a:srgbClr val="212121"/>
                </a:highlight>
              </a:rPr>
              <a:t>kNN</a:t>
            </a:r>
            <a:r>
              <a:rPr lang="en-US" sz="1600" b="1" dirty="0">
                <a:highlight>
                  <a:srgbClr val="212121"/>
                </a:highlight>
              </a:rPr>
              <a:t>:</a:t>
            </a:r>
            <a:r>
              <a:rPr lang="en-US" sz="1600" dirty="0">
                <a:highlight>
                  <a:srgbClr val="212121"/>
                </a:highlight>
              </a:rPr>
              <a:t> Flexible control over similarity strictness via k.</a:t>
            </a:r>
          </a:p>
          <a:p>
            <a:r>
              <a:rPr lang="en-US" sz="1600" b="1" dirty="0">
                <a:highlight>
                  <a:srgbClr val="212121"/>
                </a:highlight>
              </a:rPr>
              <a:t>K-means:</a:t>
            </a:r>
            <a:r>
              <a:rPr lang="en-US" sz="1600" dirty="0">
                <a:highlight>
                  <a:srgbClr val="212121"/>
                </a:highlight>
              </a:rPr>
              <a:t> Cluster-based recommendations captured thematic groupings.</a:t>
            </a:r>
          </a:p>
          <a:p>
            <a:r>
              <a:rPr lang="en-US" sz="1600" b="1" dirty="0">
                <a:highlight>
                  <a:srgbClr val="212121"/>
                </a:highlight>
              </a:rPr>
              <a:t>Sentence-BERT:</a:t>
            </a:r>
            <a:r>
              <a:rPr lang="en-US" sz="1600" dirty="0">
                <a:highlight>
                  <a:srgbClr val="212121"/>
                </a:highlight>
              </a:rPr>
              <a:t> Detected nuanced semantic relationships missed by TF–IDF.</a:t>
            </a:r>
          </a:p>
          <a:p>
            <a:r>
              <a:rPr lang="en-US" sz="1600" b="1" dirty="0">
                <a:highlight>
                  <a:srgbClr val="212121"/>
                </a:highlight>
              </a:rPr>
              <a:t>Hybrid Model:</a:t>
            </a:r>
            <a:r>
              <a:rPr lang="en-US" sz="1600" dirty="0">
                <a:highlight>
                  <a:srgbClr val="212121"/>
                </a:highlight>
              </a:rPr>
              <a:t> Balanced topical and emotional relevance through adjustable weights.</a:t>
            </a:r>
          </a:p>
          <a:p>
            <a:endParaRPr lang="en-US" sz="1600" dirty="0">
              <a:highlight>
                <a:srgbClr val="212121"/>
              </a:highlight>
            </a:endParaRPr>
          </a:p>
          <a:p>
            <a:pPr marL="146050" indent="0">
              <a:buNone/>
            </a:pPr>
            <a:r>
              <a:rPr lang="en-US" sz="1600" b="1" dirty="0">
                <a:highlight>
                  <a:srgbClr val="212121"/>
                </a:highlight>
              </a:rPr>
              <a:t>Performance Evaluation:</a:t>
            </a:r>
            <a:endParaRPr lang="en-US" sz="1600" dirty="0">
              <a:highlight>
                <a:srgbClr val="212121"/>
              </a:highlight>
            </a:endParaRPr>
          </a:p>
          <a:p>
            <a:r>
              <a:rPr lang="en-US" sz="1600" dirty="0">
                <a:highlight>
                  <a:srgbClr val="212121"/>
                </a:highlight>
              </a:rPr>
              <a:t>Qualitative review due to lack of rating-based ground truth.</a:t>
            </a:r>
          </a:p>
          <a:p>
            <a:r>
              <a:rPr lang="en-US" sz="1600" dirty="0">
                <a:highlight>
                  <a:srgbClr val="212121"/>
                </a:highlight>
              </a:rPr>
              <a:t>Sensitivity noted—small changes in preprocessing or parameters led to distinct recommendation shifts.</a:t>
            </a:r>
          </a:p>
          <a:p>
            <a:endParaRPr lang="en-US" sz="1600" dirty="0">
              <a:highlight>
                <a:srgbClr val="212121"/>
              </a:highlight>
            </a:endParaRPr>
          </a:p>
          <a:p>
            <a:pPr marL="146050" indent="0">
              <a:buNone/>
            </a:pPr>
            <a:r>
              <a:rPr lang="en-US" sz="1600" b="1" dirty="0">
                <a:highlight>
                  <a:srgbClr val="212121"/>
                </a:highlight>
              </a:rPr>
              <a:t>Key Takeaway:</a:t>
            </a:r>
            <a:endParaRPr lang="en-US" sz="1600" dirty="0">
              <a:highlight>
                <a:srgbClr val="212121"/>
              </a:highlight>
            </a:endParaRPr>
          </a:p>
          <a:p>
            <a:r>
              <a:rPr lang="en-US" sz="1600" dirty="0">
                <a:highlight>
                  <a:srgbClr val="212121"/>
                </a:highlight>
              </a:rPr>
              <a:t>Metadata-driven + sentiment-aware methods can deliver robust recommendations in cold-start scenarios.</a:t>
            </a:r>
          </a:p>
          <a:p>
            <a:r>
              <a:rPr lang="en-US" sz="1600" dirty="0">
                <a:highlight>
                  <a:srgbClr val="212121"/>
                </a:highlight>
              </a:rPr>
              <a:t>AI agentic flow was incorporated to understand user sentiment to recommend movies</a:t>
            </a:r>
          </a:p>
        </p:txBody>
      </p:sp>
    </p:spTree>
  </p:cSld>
  <p:clrMapOvr>
    <a:masterClrMapping/>
  </p:clrMapOvr>
  <mc:AlternateContent xmlns:mc="http://schemas.openxmlformats.org/markup-compatibility/2006" xmlns:p14="http://schemas.microsoft.com/office/powerpoint/2010/main">
    <mc:Choice Requires="p14">
      <p:transition spd="slow" p14:dur="2000" advTm="87658"/>
    </mc:Choice>
    <mc:Fallback xmlns="">
      <p:transition spd="slow" advTm="87658"/>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3"/>
          <p:cNvSpPr txBox="1">
            <a:spLocks noGrp="1"/>
          </p:cNvSpPr>
          <p:nvPr>
            <p:ph type="title"/>
          </p:nvPr>
        </p:nvSpPr>
        <p:spPr>
          <a:xfrm>
            <a:off x="1297500" y="393750"/>
            <a:ext cx="75942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Observations and Future enhancements</a:t>
            </a:r>
            <a:endParaRPr dirty="0"/>
          </a:p>
        </p:txBody>
      </p:sp>
      <p:sp>
        <p:nvSpPr>
          <p:cNvPr id="203" name="Google Shape;203;p23"/>
          <p:cNvSpPr txBox="1">
            <a:spLocks noGrp="1"/>
          </p:cNvSpPr>
          <p:nvPr>
            <p:ph type="body" idx="1"/>
          </p:nvPr>
        </p:nvSpPr>
        <p:spPr>
          <a:xfrm>
            <a:off x="1085425" y="1108953"/>
            <a:ext cx="7225200" cy="3640797"/>
          </a:xfrm>
          <a:prstGeom prst="rect">
            <a:avLst/>
          </a:prstGeom>
        </p:spPr>
        <p:txBody>
          <a:bodyPr spcFirstLastPara="1" wrap="square" lIns="91425" tIns="91425" rIns="91425" bIns="91425" anchor="t" anchorCtr="0">
            <a:normAutofit fontScale="85000" lnSpcReduction="10000"/>
          </a:bodyPr>
          <a:lstStyle/>
          <a:p>
            <a:pPr marL="146050" indent="0">
              <a:buNone/>
            </a:pPr>
            <a:r>
              <a:rPr lang="en-US" sz="1600" b="1" dirty="0">
                <a:highlight>
                  <a:srgbClr val="212121"/>
                </a:highlight>
              </a:rPr>
              <a:t>Key Observations:</a:t>
            </a:r>
            <a:endParaRPr lang="en-US" sz="1600" dirty="0">
              <a:highlight>
                <a:srgbClr val="212121"/>
              </a:highlight>
            </a:endParaRPr>
          </a:p>
          <a:p>
            <a:r>
              <a:rPr lang="en-US" sz="1600" dirty="0">
                <a:highlight>
                  <a:srgbClr val="212121"/>
                </a:highlight>
              </a:rPr>
              <a:t>Rich metadata can effectively drive recommendations in absence of user ratings.</a:t>
            </a:r>
          </a:p>
          <a:p>
            <a:r>
              <a:rPr lang="en-US" sz="1600" dirty="0">
                <a:highlight>
                  <a:srgbClr val="212121"/>
                </a:highlight>
              </a:rPr>
              <a:t>Sentiment adds a valuable </a:t>
            </a:r>
            <a:r>
              <a:rPr lang="en-US" sz="1600" b="1" dirty="0">
                <a:highlight>
                  <a:srgbClr val="212121"/>
                </a:highlight>
              </a:rPr>
              <a:t>emotional alignment dimension</a:t>
            </a:r>
            <a:r>
              <a:rPr lang="en-US" sz="1600" dirty="0">
                <a:highlight>
                  <a:srgbClr val="212121"/>
                </a:highlight>
              </a:rPr>
              <a:t>.</a:t>
            </a:r>
          </a:p>
          <a:p>
            <a:r>
              <a:rPr lang="en-US" sz="1600" dirty="0">
                <a:highlight>
                  <a:srgbClr val="212121"/>
                </a:highlight>
              </a:rPr>
              <a:t>Model outputs are </a:t>
            </a:r>
            <a:r>
              <a:rPr lang="en-US" sz="1600" b="1" dirty="0">
                <a:highlight>
                  <a:srgbClr val="212121"/>
                </a:highlight>
              </a:rPr>
              <a:t>highly sensitive</a:t>
            </a:r>
            <a:r>
              <a:rPr lang="en-US" sz="1600" dirty="0">
                <a:highlight>
                  <a:srgbClr val="212121"/>
                </a:highlight>
              </a:rPr>
              <a:t> to preprocessing and hyperparameters.</a:t>
            </a:r>
          </a:p>
          <a:p>
            <a:r>
              <a:rPr lang="en-US" sz="1600" dirty="0">
                <a:highlight>
                  <a:srgbClr val="212121"/>
                </a:highlight>
              </a:rPr>
              <a:t>Different models capture </a:t>
            </a:r>
            <a:r>
              <a:rPr lang="en-US" sz="1600" b="1" dirty="0">
                <a:highlight>
                  <a:srgbClr val="212121"/>
                </a:highlight>
              </a:rPr>
              <a:t>different similarity perspectives</a:t>
            </a:r>
            <a:r>
              <a:rPr lang="en-US" sz="1600" dirty="0">
                <a:highlight>
                  <a:srgbClr val="212121"/>
                </a:highlight>
              </a:rPr>
              <a:t> (e.g., topical vs. semantic).</a:t>
            </a:r>
          </a:p>
          <a:p>
            <a:endParaRPr lang="en-US" sz="1600" dirty="0">
              <a:highlight>
                <a:srgbClr val="212121"/>
              </a:highlight>
            </a:endParaRPr>
          </a:p>
          <a:p>
            <a:pPr marL="146050" indent="0">
              <a:buNone/>
            </a:pPr>
            <a:r>
              <a:rPr lang="en-US" sz="1600" b="1" dirty="0">
                <a:highlight>
                  <a:srgbClr val="212121"/>
                </a:highlight>
              </a:rPr>
              <a:t>Future Enhancements:</a:t>
            </a:r>
            <a:endParaRPr lang="en-US" sz="1600" dirty="0">
              <a:highlight>
                <a:srgbClr val="212121"/>
              </a:highlight>
            </a:endParaRPr>
          </a:p>
          <a:p>
            <a:r>
              <a:rPr lang="en-US" sz="1600" b="1" dirty="0">
                <a:highlight>
                  <a:srgbClr val="212121"/>
                </a:highlight>
              </a:rPr>
              <a:t>Integrate user interaction data</a:t>
            </a:r>
            <a:r>
              <a:rPr lang="en-US" sz="1600" dirty="0">
                <a:highlight>
                  <a:srgbClr val="212121"/>
                </a:highlight>
              </a:rPr>
              <a:t> for personalization (ratings, clicks, watch history).</a:t>
            </a:r>
          </a:p>
          <a:p>
            <a:r>
              <a:rPr lang="en-US" sz="1600" dirty="0">
                <a:highlight>
                  <a:srgbClr val="212121"/>
                </a:highlight>
              </a:rPr>
              <a:t>Implement </a:t>
            </a:r>
            <a:r>
              <a:rPr lang="en-US" sz="1600" b="1" dirty="0">
                <a:highlight>
                  <a:srgbClr val="212121"/>
                </a:highlight>
              </a:rPr>
              <a:t>collaborative filtering</a:t>
            </a:r>
            <a:r>
              <a:rPr lang="en-US" sz="1600" dirty="0">
                <a:highlight>
                  <a:srgbClr val="212121"/>
                </a:highlight>
              </a:rPr>
              <a:t> (SVD, ALS, neighborhood models).</a:t>
            </a:r>
          </a:p>
          <a:p>
            <a:r>
              <a:rPr lang="en-US" sz="1600" dirty="0">
                <a:highlight>
                  <a:srgbClr val="212121"/>
                </a:highlight>
              </a:rPr>
              <a:t>Develop </a:t>
            </a:r>
            <a:r>
              <a:rPr lang="en-US" sz="1600" b="1" dirty="0">
                <a:highlight>
                  <a:srgbClr val="212121"/>
                </a:highlight>
              </a:rPr>
              <a:t>advanced hybrid systems</a:t>
            </a:r>
            <a:r>
              <a:rPr lang="en-US" sz="1600" dirty="0">
                <a:highlight>
                  <a:srgbClr val="212121"/>
                </a:highlight>
              </a:rPr>
              <a:t> combining content &amp; collaborative signals.</a:t>
            </a:r>
          </a:p>
          <a:p>
            <a:r>
              <a:rPr lang="en-US" sz="1600" dirty="0">
                <a:highlight>
                  <a:srgbClr val="212121"/>
                </a:highlight>
              </a:rPr>
              <a:t>Swap TF–IDF with </a:t>
            </a:r>
            <a:r>
              <a:rPr lang="en-US" sz="1600" b="1" dirty="0">
                <a:highlight>
                  <a:srgbClr val="212121"/>
                </a:highlight>
              </a:rPr>
              <a:t>sentence embeddings (SBERT)</a:t>
            </a:r>
            <a:r>
              <a:rPr lang="en-US" sz="1600" dirty="0">
                <a:highlight>
                  <a:srgbClr val="212121"/>
                </a:highlight>
              </a:rPr>
              <a:t> and measure semantic drift.</a:t>
            </a:r>
          </a:p>
          <a:p>
            <a:r>
              <a:rPr lang="en-US" sz="1600" dirty="0">
                <a:highlight>
                  <a:srgbClr val="212121"/>
                </a:highlight>
              </a:rPr>
              <a:t>Incorporate </a:t>
            </a:r>
            <a:r>
              <a:rPr lang="en-US" sz="1600" b="1" dirty="0">
                <a:highlight>
                  <a:srgbClr val="212121"/>
                </a:highlight>
              </a:rPr>
              <a:t>sequence-aware models</a:t>
            </a:r>
            <a:r>
              <a:rPr lang="en-US" sz="1600" dirty="0">
                <a:highlight>
                  <a:srgbClr val="212121"/>
                </a:highlight>
              </a:rPr>
              <a:t> for session-based recommendations.</a:t>
            </a:r>
          </a:p>
          <a:p>
            <a:r>
              <a:rPr lang="en-US" sz="1600" dirty="0">
                <a:highlight>
                  <a:srgbClr val="212121"/>
                </a:highlight>
              </a:rPr>
              <a:t>Expand </a:t>
            </a:r>
            <a:r>
              <a:rPr lang="en-US" sz="1600" b="1" dirty="0">
                <a:highlight>
                  <a:srgbClr val="212121"/>
                </a:highlight>
              </a:rPr>
              <a:t>sentiment to aspect-level</a:t>
            </a:r>
            <a:r>
              <a:rPr lang="en-US" sz="1600" dirty="0">
                <a:highlight>
                  <a:srgbClr val="212121"/>
                </a:highlight>
              </a:rPr>
              <a:t> (acting, cinematography) for fine control.</a:t>
            </a:r>
          </a:p>
          <a:p>
            <a:r>
              <a:rPr lang="en-US" sz="1600" dirty="0">
                <a:highlight>
                  <a:srgbClr val="212121"/>
                </a:highlight>
              </a:rPr>
              <a:t>Conduct </a:t>
            </a:r>
            <a:r>
              <a:rPr lang="en-US" sz="1600" b="1" dirty="0">
                <a:highlight>
                  <a:srgbClr val="212121"/>
                </a:highlight>
              </a:rPr>
              <a:t>online A/B testing</a:t>
            </a:r>
            <a:r>
              <a:rPr lang="en-US" sz="1600" dirty="0">
                <a:highlight>
                  <a:srgbClr val="212121"/>
                </a:highlight>
              </a:rPr>
              <a:t> to validate offline gains.</a:t>
            </a:r>
          </a:p>
          <a:p>
            <a:r>
              <a:rPr lang="en-US" sz="1600" dirty="0">
                <a:highlight>
                  <a:srgbClr val="212121"/>
                </a:highlight>
              </a:rPr>
              <a:t>Provide &amp; collect </a:t>
            </a:r>
            <a:r>
              <a:rPr lang="en-US" sz="1600" b="1" dirty="0">
                <a:highlight>
                  <a:srgbClr val="212121"/>
                </a:highlight>
              </a:rPr>
              <a:t>user feedback loops</a:t>
            </a:r>
            <a:r>
              <a:rPr lang="en-US" sz="1600" dirty="0">
                <a:highlight>
                  <a:srgbClr val="212121"/>
                </a:highlight>
              </a:rPr>
              <a:t> to refine recommendations.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28"/>
          <p:cNvSpPr txBox="1">
            <a:spLocks noGrp="1"/>
          </p:cNvSpPr>
          <p:nvPr>
            <p:ph type="title"/>
          </p:nvPr>
        </p:nvSpPr>
        <p:spPr>
          <a:xfrm>
            <a:off x="1297500" y="393750"/>
            <a:ext cx="75942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References</a:t>
            </a:r>
            <a:endParaRPr/>
          </a:p>
        </p:txBody>
      </p:sp>
      <p:sp>
        <p:nvSpPr>
          <p:cNvPr id="233" name="Google Shape;233;p28"/>
          <p:cNvSpPr txBox="1">
            <a:spLocks noGrp="1"/>
          </p:cNvSpPr>
          <p:nvPr>
            <p:ph type="body" idx="1"/>
          </p:nvPr>
        </p:nvSpPr>
        <p:spPr>
          <a:xfrm>
            <a:off x="1085425" y="1465200"/>
            <a:ext cx="7225200" cy="2911200"/>
          </a:xfrm>
          <a:prstGeom prst="rect">
            <a:avLst/>
          </a:prstGeom>
        </p:spPr>
        <p:txBody>
          <a:bodyPr spcFirstLastPara="1" wrap="square" lIns="91425" tIns="91425" rIns="91425" bIns="91425" anchor="t" anchorCtr="0">
            <a:normAutofit fontScale="62500" lnSpcReduction="20000"/>
          </a:bodyPr>
          <a:lstStyle/>
          <a:p>
            <a:r>
              <a:rPr lang="en-US" sz="1800" dirty="0"/>
              <a:t>Burke, R. (2002). Hybrid recommender systems: Survey and experiments. </a:t>
            </a:r>
            <a:r>
              <a:rPr lang="en-US" sz="1800" i="1" dirty="0"/>
              <a:t>User Modeling and User-Adapted Interaction, 12</a:t>
            </a:r>
            <a:r>
              <a:rPr lang="en-US" sz="1800" dirty="0"/>
              <a:t>(4), 331–370. https://</a:t>
            </a:r>
            <a:r>
              <a:rPr lang="en-US" sz="1800" dirty="0" err="1"/>
              <a:t>doi.org</a:t>
            </a:r>
            <a:r>
              <a:rPr lang="en-US" sz="1800" dirty="0"/>
              <a:t>/10.1023/A:1021240730564</a:t>
            </a:r>
          </a:p>
          <a:p>
            <a:r>
              <a:rPr lang="en-US" sz="1800" dirty="0"/>
              <a:t>Hinton, G. E., &amp; </a:t>
            </a:r>
            <a:r>
              <a:rPr lang="en-US" sz="1800" dirty="0" err="1"/>
              <a:t>Salakhutdinov</a:t>
            </a:r>
            <a:r>
              <a:rPr lang="en-US" sz="1800" dirty="0"/>
              <a:t>, R. R. (2006). Reducing the dimensionality of data with neural networks. </a:t>
            </a:r>
            <a:r>
              <a:rPr lang="en-US" sz="1800" i="1" dirty="0"/>
              <a:t>Science, 313</a:t>
            </a:r>
            <a:r>
              <a:rPr lang="en-US" sz="1800" dirty="0"/>
              <a:t>(5786), 504–507. https://</a:t>
            </a:r>
            <a:r>
              <a:rPr lang="en-US" sz="1800" dirty="0" err="1"/>
              <a:t>doi.org</a:t>
            </a:r>
            <a:r>
              <a:rPr lang="en-US" sz="1800" dirty="0"/>
              <a:t>/10.1126/science.1127647</a:t>
            </a:r>
          </a:p>
          <a:p>
            <a:r>
              <a:rPr lang="en-US" sz="1800" dirty="0"/>
              <a:t>Hutto, C. J., &amp; Gilbert, E. (2014). VADER: A parsimonious rule-based model for sentiment analysis of social media text. </a:t>
            </a:r>
            <a:r>
              <a:rPr lang="en-US" sz="1800" i="1" dirty="0"/>
              <a:t>Proceedings of the Eighth International AAAI Conference on Weblogs and Social Media (ICWSM-14)</a:t>
            </a:r>
            <a:r>
              <a:rPr lang="en-US" sz="1800" dirty="0"/>
              <a:t>, 216–225.</a:t>
            </a:r>
          </a:p>
          <a:p>
            <a:r>
              <a:rPr lang="en-US" sz="1800" dirty="0"/>
              <a:t>Kaggle. (2019). </a:t>
            </a:r>
            <a:r>
              <a:rPr lang="en-US" sz="1800" i="1" dirty="0"/>
              <a:t>The movies dataset</a:t>
            </a:r>
            <a:r>
              <a:rPr lang="en-US" sz="1800" dirty="0"/>
              <a:t>. </a:t>
            </a:r>
            <a:r>
              <a:rPr lang="en-US" sz="1800" dirty="0">
                <a:hlinkClick r:id="rId3"/>
              </a:rPr>
              <a:t>https://www.kaggle.com/rounakbanik/the-movies-dataset</a:t>
            </a:r>
            <a:endParaRPr lang="en-US" sz="1800" dirty="0"/>
          </a:p>
          <a:p>
            <a:r>
              <a:rPr lang="en-US" sz="1800" dirty="0"/>
              <a:t>Pedregosa, F., </a:t>
            </a:r>
            <a:r>
              <a:rPr lang="en-US" sz="1800" dirty="0" err="1"/>
              <a:t>Varoquaux</a:t>
            </a:r>
            <a:r>
              <a:rPr lang="en-US" sz="1800" dirty="0"/>
              <a:t>, G., </a:t>
            </a:r>
            <a:r>
              <a:rPr lang="en-US" sz="1800" dirty="0" err="1"/>
              <a:t>Gramfort</a:t>
            </a:r>
            <a:r>
              <a:rPr lang="en-US" sz="1800" dirty="0"/>
              <a:t>, A., Michel, V., Thirion, B., Grisel, O., … Duchesnay, </a:t>
            </a:r>
            <a:r>
              <a:rPr lang="en-US" sz="1800" dirty="0" err="1"/>
              <a:t>É</a:t>
            </a:r>
            <a:r>
              <a:rPr lang="en-US" sz="1800" dirty="0"/>
              <a:t>. (2011). Scikit-learn: Machine learning in Python. </a:t>
            </a:r>
            <a:r>
              <a:rPr lang="en-US" sz="1800" i="1" dirty="0"/>
              <a:t>Journal of Machine Learning Research, 12</a:t>
            </a:r>
            <a:r>
              <a:rPr lang="en-US" sz="1800" dirty="0"/>
              <a:t>, 2825–2830.</a:t>
            </a:r>
          </a:p>
          <a:p>
            <a:r>
              <a:rPr lang="en-US" sz="1800" dirty="0"/>
              <a:t>TensorFlow Team. (2015–). </a:t>
            </a:r>
            <a:r>
              <a:rPr lang="en-US" sz="1800" i="1" dirty="0"/>
              <a:t>TensorFlow: Large-scale machine learning on heterogeneous systems</a:t>
            </a:r>
            <a:r>
              <a:rPr lang="en-US" sz="1800" dirty="0"/>
              <a:t>. </a:t>
            </a:r>
            <a:r>
              <a:rPr lang="en-US" sz="1800" dirty="0">
                <a:hlinkClick r:id="rId4"/>
              </a:rPr>
              <a:t>https://www.tensorflow.org/</a:t>
            </a:r>
            <a:endParaRPr lang="en-US" sz="1800" dirty="0"/>
          </a:p>
          <a:p>
            <a:r>
              <a:rPr lang="en-US" sz="1800" dirty="0" err="1"/>
              <a:t>LangChain</a:t>
            </a:r>
            <a:r>
              <a:rPr lang="en-US" sz="1800" dirty="0"/>
              <a:t>. (2023–). </a:t>
            </a:r>
            <a:r>
              <a:rPr lang="en-US" sz="1800" i="1" dirty="0" err="1"/>
              <a:t>LangChain</a:t>
            </a:r>
            <a:r>
              <a:rPr lang="en-US" sz="1800" i="1" dirty="0"/>
              <a:t> documentation</a:t>
            </a:r>
            <a:r>
              <a:rPr lang="en-US" sz="1800" dirty="0"/>
              <a:t>. </a:t>
            </a:r>
            <a:r>
              <a:rPr lang="en-US" sz="1800" dirty="0">
                <a:hlinkClick r:id="rId5"/>
              </a:rPr>
              <a:t>https://python.langchain.com/</a:t>
            </a:r>
            <a:endParaRPr lang="en-US" sz="1800" dirty="0"/>
          </a:p>
          <a:p>
            <a:pPr marR="0" indent="0" algn="ctr">
              <a:lnSpc>
                <a:spcPct val="200000"/>
              </a:lnSpc>
              <a:spcBef>
                <a:spcPts val="0"/>
              </a:spcBef>
              <a:spcAft>
                <a:spcPts val="0"/>
              </a:spcAft>
              <a:buNone/>
            </a:pPr>
            <a:endParaRPr lang="en-US" sz="1800" dirty="0">
              <a:effectLst/>
              <a:latin typeface="Times New Roman" panose="02020603050405020304" pitchFamily="18" charset="0"/>
              <a:ea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27"/>
          <p:cNvSpPr txBox="1">
            <a:spLocks noGrp="1"/>
          </p:cNvSpPr>
          <p:nvPr>
            <p:ph type="title"/>
          </p:nvPr>
        </p:nvSpPr>
        <p:spPr>
          <a:xfrm>
            <a:off x="3268550" y="2248625"/>
            <a:ext cx="21456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083375" y="393750"/>
            <a:ext cx="79887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dirty="0"/>
              <a:t>Presentation Objectives</a:t>
            </a:r>
            <a:endParaRPr dirty="0"/>
          </a:p>
          <a:p>
            <a:pPr marL="0" lvl="0" indent="0" algn="l" rtl="0">
              <a:spcBef>
                <a:spcPts val="0"/>
              </a:spcBef>
              <a:spcAft>
                <a:spcPts val="0"/>
              </a:spcAft>
              <a:buSzPts val="990"/>
              <a:buNone/>
            </a:pPr>
            <a:endParaRPr sz="1960" dirty="0"/>
          </a:p>
        </p:txBody>
      </p:sp>
      <p:sp>
        <p:nvSpPr>
          <p:cNvPr id="141" name="Google Shape;141;p14"/>
          <p:cNvSpPr txBox="1">
            <a:spLocks noGrp="1"/>
          </p:cNvSpPr>
          <p:nvPr>
            <p:ph type="body" idx="1"/>
          </p:nvPr>
        </p:nvSpPr>
        <p:spPr>
          <a:xfrm>
            <a:off x="1083375" y="1141380"/>
            <a:ext cx="7353300" cy="3560322"/>
          </a:xfrm>
          <a:prstGeom prst="rect">
            <a:avLst/>
          </a:prstGeom>
        </p:spPr>
        <p:txBody>
          <a:bodyPr spcFirstLastPara="1" wrap="square" lIns="91425" tIns="91425" rIns="91425" bIns="91425" anchor="t" anchorCtr="0">
            <a:normAutofit fontScale="92500" lnSpcReduction="20000"/>
          </a:bodyPr>
          <a:lstStyle/>
          <a:p>
            <a:pPr marL="127000" indent="0">
              <a:buSzPts val="1600"/>
              <a:buNone/>
            </a:pPr>
            <a:r>
              <a:rPr lang="en-US" sz="1600" b="1" dirty="0"/>
              <a:t>Goals</a:t>
            </a:r>
            <a:endParaRPr sz="1600" dirty="0"/>
          </a:p>
          <a:p>
            <a:pPr lvl="1" indent="-330200">
              <a:buSzPts val="1600"/>
            </a:pPr>
            <a:r>
              <a:rPr lang="en-US" dirty="0"/>
              <a:t>We address the problem of delivering relevant, diverse, and controllable movie recommendations. </a:t>
            </a:r>
          </a:p>
          <a:p>
            <a:pPr lvl="1" indent="-330200">
              <a:buSzPts val="1600"/>
            </a:pPr>
            <a:r>
              <a:rPr lang="en-US" dirty="0"/>
              <a:t>Use sentiment-analysis for movie recommendation based on user’s text-based search</a:t>
            </a:r>
          </a:p>
          <a:p>
            <a:pPr lvl="1" indent="-330200">
              <a:buSzPts val="1600"/>
            </a:pPr>
            <a:endParaRPr lang="en-US" dirty="0"/>
          </a:p>
          <a:p>
            <a:pPr marL="146050" indent="0">
              <a:buNone/>
            </a:pPr>
            <a:r>
              <a:rPr lang="en-US" b="1" dirty="0"/>
              <a:t>Present the project’s scope and motivation</a:t>
            </a:r>
            <a:endParaRPr lang="en-US" dirty="0"/>
          </a:p>
          <a:p>
            <a:pPr lvl="1"/>
            <a:r>
              <a:rPr lang="en-US" dirty="0"/>
              <a:t>Address the challenges of building recommendation systems without explicit user ratings.</a:t>
            </a:r>
          </a:p>
          <a:p>
            <a:pPr lvl="1"/>
            <a:endParaRPr lang="en-US" dirty="0"/>
          </a:p>
          <a:p>
            <a:pPr marL="146050" indent="0">
              <a:buNone/>
            </a:pPr>
            <a:r>
              <a:rPr lang="en-US" b="1" dirty="0"/>
              <a:t>Describe the dataset and its relevance</a:t>
            </a:r>
            <a:endParaRPr lang="en-US" dirty="0"/>
          </a:p>
          <a:p>
            <a:pPr lvl="1"/>
            <a:r>
              <a:rPr lang="en-US" dirty="0"/>
              <a:t>Overview of TMDB 5000 dataset and key features used.</a:t>
            </a:r>
          </a:p>
          <a:p>
            <a:pPr lvl="1"/>
            <a:endParaRPr lang="en-US" dirty="0"/>
          </a:p>
          <a:p>
            <a:pPr marL="146050" indent="0">
              <a:buNone/>
            </a:pPr>
            <a:r>
              <a:rPr lang="en-US" b="1" dirty="0"/>
              <a:t>Explain the data preparation and feature engineering</a:t>
            </a:r>
            <a:endParaRPr lang="en-US" dirty="0"/>
          </a:p>
          <a:p>
            <a:pPr lvl="1"/>
            <a:r>
              <a:rPr lang="en-US" dirty="0"/>
              <a:t>From raw metadata to enriched “soup” features and sentiment scoring.</a:t>
            </a:r>
          </a:p>
          <a:p>
            <a:pPr lvl="1"/>
            <a:endParaRPr lang="en-US" dirty="0"/>
          </a:p>
          <a:p>
            <a:pPr marL="146050" indent="0">
              <a:buNone/>
            </a:pPr>
            <a:r>
              <a:rPr lang="en-US" b="1" dirty="0"/>
              <a:t>Detail the modeling approaches</a:t>
            </a:r>
            <a:endParaRPr lang="en-US" dirty="0"/>
          </a:p>
          <a:p>
            <a:pPr lvl="1"/>
            <a:r>
              <a:rPr lang="en-US" dirty="0"/>
              <a:t>Content-based, hybrid, autoencoder, clustering, and embedding-based methods.</a:t>
            </a:r>
          </a:p>
          <a:p>
            <a:pPr lvl="1"/>
            <a:endParaRPr lang="en-US" dirty="0"/>
          </a:p>
          <a:p>
            <a:pPr marL="146050" indent="0">
              <a:buNone/>
            </a:pPr>
            <a:r>
              <a:rPr lang="en-US" b="1" dirty="0"/>
              <a:t>Showcase model performance and observations</a:t>
            </a:r>
            <a:endParaRPr lang="en-US" dirty="0"/>
          </a:p>
          <a:p>
            <a:pPr lvl="1"/>
            <a:r>
              <a:rPr lang="en-US" dirty="0"/>
              <a:t>Qualitative assessments and impact of feature engineering/tuning.</a:t>
            </a:r>
          </a:p>
          <a:p>
            <a:pPr lvl="1"/>
            <a:endParaRPr lang="en-US" dirty="0"/>
          </a:p>
          <a:p>
            <a:pPr marL="146050" indent="0">
              <a:buNone/>
            </a:pPr>
            <a:r>
              <a:rPr lang="en-US" b="1" dirty="0"/>
              <a:t>Highlight future enhancements</a:t>
            </a:r>
            <a:endParaRPr lang="en-US" dirty="0"/>
          </a:p>
          <a:p>
            <a:pPr lvl="1"/>
            <a:r>
              <a:rPr lang="en-US" dirty="0"/>
              <a:t>Integration of collaborative filtering, user interaction data, and advanced hybrid models.</a:t>
            </a:r>
          </a:p>
          <a:p>
            <a:pPr lvl="1" indent="-330200">
              <a:buSzPts val="1600"/>
            </a:pPr>
            <a:endParaRPr dirty="0"/>
          </a:p>
        </p:txBody>
      </p:sp>
    </p:spTree>
    <p:extLst>
      <p:ext uri="{BB962C8B-B14F-4D97-AF65-F5344CB8AC3E}">
        <p14:creationId xmlns:p14="http://schemas.microsoft.com/office/powerpoint/2010/main" val="2086605514"/>
      </p:ext>
    </p:extLst>
  </p:cSld>
  <p:clrMapOvr>
    <a:masterClrMapping/>
  </p:clrMapOvr>
  <mc:AlternateContent xmlns:mc="http://schemas.openxmlformats.org/markup-compatibility/2006" xmlns:p14="http://schemas.microsoft.com/office/powerpoint/2010/main">
    <mc:Choice Requires="p14">
      <p:transition spd="slow" p14:dur="2000" advTm="30962"/>
    </mc:Choice>
    <mc:Fallback xmlns="">
      <p:transition spd="slow" advTm="30962"/>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083375" y="393750"/>
            <a:ext cx="79887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dirty="0"/>
              <a:t>Demo for Movie recommendation System</a:t>
            </a:r>
            <a:endParaRPr dirty="0"/>
          </a:p>
          <a:p>
            <a:pPr marL="0" lvl="0" indent="0" algn="l" rtl="0">
              <a:spcBef>
                <a:spcPts val="0"/>
              </a:spcBef>
              <a:spcAft>
                <a:spcPts val="0"/>
              </a:spcAft>
              <a:buSzPts val="990"/>
              <a:buNone/>
            </a:pPr>
            <a:endParaRPr sz="1960" dirty="0"/>
          </a:p>
        </p:txBody>
      </p:sp>
      <p:pic>
        <p:nvPicPr>
          <p:cNvPr id="2" name="Picture 1">
            <a:extLst>
              <a:ext uri="{FF2B5EF4-FFF2-40B4-BE49-F238E27FC236}">
                <a16:creationId xmlns:a16="http://schemas.microsoft.com/office/drawing/2014/main" id="{76DDF36D-6803-D8E2-2A92-B0F8E6886460}"/>
              </a:ext>
            </a:extLst>
          </p:cNvPr>
          <p:cNvPicPr>
            <a:picLocks noChangeAspect="1"/>
          </p:cNvPicPr>
          <p:nvPr/>
        </p:nvPicPr>
        <p:blipFill>
          <a:blip r:embed="rId3"/>
          <a:stretch>
            <a:fillRect/>
          </a:stretch>
        </p:blipFill>
        <p:spPr>
          <a:xfrm>
            <a:off x="3672692" y="2159001"/>
            <a:ext cx="4099708" cy="1881612"/>
          </a:xfrm>
          <a:prstGeom prst="rect">
            <a:avLst/>
          </a:prstGeom>
        </p:spPr>
      </p:pic>
      <p:sp>
        <p:nvSpPr>
          <p:cNvPr id="141" name="Google Shape;141;p14"/>
          <p:cNvSpPr txBox="1">
            <a:spLocks noGrp="1"/>
          </p:cNvSpPr>
          <p:nvPr>
            <p:ph type="body" idx="1"/>
          </p:nvPr>
        </p:nvSpPr>
        <p:spPr>
          <a:xfrm>
            <a:off x="1083375" y="1358675"/>
            <a:ext cx="7353300" cy="2927575"/>
          </a:xfrm>
          <a:prstGeom prst="rect">
            <a:avLst/>
          </a:prstGeom>
        </p:spPr>
        <p:txBody>
          <a:bodyPr spcFirstLastPara="1" wrap="square" lIns="91425" tIns="91425" rIns="91425" bIns="91425" anchor="t" anchorCtr="0">
            <a:normAutofit/>
          </a:bodyPr>
          <a:lstStyle/>
          <a:p>
            <a:pPr lvl="0" indent="-330200">
              <a:buSzPts val="1600"/>
            </a:pPr>
            <a:r>
              <a:rPr lang="en-US" sz="1600" dirty="0"/>
              <a:t>https://</a:t>
            </a:r>
            <a:r>
              <a:rPr lang="en-US" sz="1600" dirty="0" err="1"/>
              <a:t>huggingface.co</a:t>
            </a:r>
            <a:r>
              <a:rPr lang="en-US" sz="1600" dirty="0"/>
              <a:t>/spaces/arupchakraborty2004/MovieRecommendationsV1</a:t>
            </a:r>
            <a:endParaRPr sz="1600" dirty="0"/>
          </a:p>
        </p:txBody>
      </p:sp>
      <p:pic>
        <p:nvPicPr>
          <p:cNvPr id="3" name="Picture 2">
            <a:extLst>
              <a:ext uri="{FF2B5EF4-FFF2-40B4-BE49-F238E27FC236}">
                <a16:creationId xmlns:a16="http://schemas.microsoft.com/office/drawing/2014/main" id="{4EE22240-584C-ABA8-CD0A-668811A00278}"/>
              </a:ext>
            </a:extLst>
          </p:cNvPr>
          <p:cNvPicPr>
            <a:picLocks noChangeAspect="1"/>
          </p:cNvPicPr>
          <p:nvPr/>
        </p:nvPicPr>
        <p:blipFill>
          <a:blip r:embed="rId4"/>
          <a:stretch>
            <a:fillRect/>
          </a:stretch>
        </p:blipFill>
        <p:spPr>
          <a:xfrm>
            <a:off x="3385676" y="1828800"/>
            <a:ext cx="5072523" cy="3176731"/>
          </a:xfrm>
          <a:prstGeom prst="rect">
            <a:avLst/>
          </a:prstGeom>
        </p:spPr>
      </p:pic>
    </p:spTree>
    <p:extLst>
      <p:ext uri="{BB962C8B-B14F-4D97-AF65-F5344CB8AC3E}">
        <p14:creationId xmlns:p14="http://schemas.microsoft.com/office/powerpoint/2010/main" val="461644876"/>
      </p:ext>
    </p:extLst>
  </p:cSld>
  <p:clrMapOvr>
    <a:masterClrMapping/>
  </p:clrMapOvr>
  <mc:AlternateContent xmlns:mc="http://schemas.openxmlformats.org/markup-compatibility/2006" xmlns:p14="http://schemas.microsoft.com/office/powerpoint/2010/main">
    <mc:Choice Requires="p14">
      <p:transition spd="slow" p14:dur="2000" advTm="53346"/>
    </mc:Choice>
    <mc:Fallback xmlns="">
      <p:transition spd="slow" advTm="53346"/>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083375" y="393750"/>
            <a:ext cx="79887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a:t>Demo for movie recommendation with agentic flow and user’s sentiment</a:t>
            </a:r>
          </a:p>
          <a:p>
            <a:pPr marL="0" lvl="0" indent="0" algn="l" rtl="0">
              <a:spcBef>
                <a:spcPts val="0"/>
              </a:spcBef>
              <a:spcAft>
                <a:spcPts val="0"/>
              </a:spcAft>
              <a:buSzPts val="990"/>
              <a:buNone/>
            </a:pPr>
            <a:endParaRPr lang="en-US" sz="1960" dirty="0"/>
          </a:p>
        </p:txBody>
      </p:sp>
      <p:sp>
        <p:nvSpPr>
          <p:cNvPr id="141" name="Google Shape;141;p14"/>
          <p:cNvSpPr txBox="1">
            <a:spLocks noGrp="1"/>
          </p:cNvSpPr>
          <p:nvPr>
            <p:ph type="body" idx="1"/>
          </p:nvPr>
        </p:nvSpPr>
        <p:spPr>
          <a:xfrm>
            <a:off x="1083375" y="1358675"/>
            <a:ext cx="7353300" cy="2927575"/>
          </a:xfrm>
          <a:prstGeom prst="rect">
            <a:avLst/>
          </a:prstGeom>
        </p:spPr>
        <p:txBody>
          <a:bodyPr spcFirstLastPara="1" wrap="square" lIns="91425" tIns="91425" rIns="91425" bIns="91425" anchor="t" anchorCtr="0">
            <a:normAutofit/>
          </a:bodyPr>
          <a:lstStyle/>
          <a:p>
            <a:pPr lvl="0" indent="-330200">
              <a:buSzPts val="1600"/>
            </a:pPr>
            <a:r>
              <a:rPr lang="en-US" sz="1600" dirty="0"/>
              <a:t>https://</a:t>
            </a:r>
            <a:r>
              <a:rPr lang="en-US" sz="1600" dirty="0" err="1"/>
              <a:t>huggingface.co</a:t>
            </a:r>
            <a:r>
              <a:rPr lang="en-US" sz="1600" dirty="0"/>
              <a:t>/spaces/arupchakraborty2004/MovieRecommendationSystemV2</a:t>
            </a:r>
          </a:p>
        </p:txBody>
      </p:sp>
      <p:pic>
        <p:nvPicPr>
          <p:cNvPr id="2" name="Picture 1">
            <a:extLst>
              <a:ext uri="{FF2B5EF4-FFF2-40B4-BE49-F238E27FC236}">
                <a16:creationId xmlns:a16="http://schemas.microsoft.com/office/drawing/2014/main" id="{DA297F24-D739-0D73-D93F-F8051AFA52CF}"/>
              </a:ext>
            </a:extLst>
          </p:cNvPr>
          <p:cNvPicPr>
            <a:picLocks noChangeAspect="1"/>
          </p:cNvPicPr>
          <p:nvPr/>
        </p:nvPicPr>
        <p:blipFill>
          <a:blip r:embed="rId3"/>
          <a:stretch>
            <a:fillRect/>
          </a:stretch>
        </p:blipFill>
        <p:spPr>
          <a:xfrm>
            <a:off x="4760025" y="1824650"/>
            <a:ext cx="4001354" cy="3284646"/>
          </a:xfrm>
          <a:prstGeom prst="rect">
            <a:avLst/>
          </a:prstGeom>
        </p:spPr>
      </p:pic>
      <p:pic>
        <p:nvPicPr>
          <p:cNvPr id="3" name="Picture 2">
            <a:extLst>
              <a:ext uri="{FF2B5EF4-FFF2-40B4-BE49-F238E27FC236}">
                <a16:creationId xmlns:a16="http://schemas.microsoft.com/office/drawing/2014/main" id="{C32D8DC8-B2E5-CC86-1891-594FE68FD8CA}"/>
              </a:ext>
            </a:extLst>
          </p:cNvPr>
          <p:cNvPicPr>
            <a:picLocks noChangeAspect="1"/>
          </p:cNvPicPr>
          <p:nvPr/>
        </p:nvPicPr>
        <p:blipFill>
          <a:blip r:embed="rId4"/>
          <a:stretch>
            <a:fillRect/>
          </a:stretch>
        </p:blipFill>
        <p:spPr>
          <a:xfrm>
            <a:off x="305368" y="1976796"/>
            <a:ext cx="4363909" cy="3101853"/>
          </a:xfrm>
          <a:prstGeom prst="rect">
            <a:avLst/>
          </a:prstGeom>
        </p:spPr>
      </p:pic>
    </p:spTree>
    <p:extLst>
      <p:ext uri="{BB962C8B-B14F-4D97-AF65-F5344CB8AC3E}">
        <p14:creationId xmlns:p14="http://schemas.microsoft.com/office/powerpoint/2010/main" val="2648120130"/>
      </p:ext>
    </p:extLst>
  </p:cSld>
  <p:clrMapOvr>
    <a:masterClrMapping/>
  </p:clrMapOvr>
  <mc:AlternateContent xmlns:mc="http://schemas.openxmlformats.org/markup-compatibility/2006" xmlns:p14="http://schemas.microsoft.com/office/powerpoint/2010/main">
    <mc:Choice Requires="p14">
      <p:transition spd="slow" p14:dur="2000" advTm="107216"/>
    </mc:Choice>
    <mc:Fallback xmlns="">
      <p:transition spd="slow" advTm="107216"/>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1083375" y="393750"/>
            <a:ext cx="79887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Abstract/Overview</a:t>
            </a:r>
            <a:endParaRPr dirty="0"/>
          </a:p>
          <a:p>
            <a:pPr marL="0" lvl="0" indent="0" algn="l" rtl="0">
              <a:spcBef>
                <a:spcPts val="0"/>
              </a:spcBef>
              <a:spcAft>
                <a:spcPts val="0"/>
              </a:spcAft>
              <a:buSzPts val="990"/>
              <a:buNone/>
            </a:pPr>
            <a:endParaRPr sz="1960" dirty="0"/>
          </a:p>
        </p:txBody>
      </p:sp>
      <p:sp>
        <p:nvSpPr>
          <p:cNvPr id="147" name="Google Shape;147;p15"/>
          <p:cNvSpPr txBox="1">
            <a:spLocks noGrp="1"/>
          </p:cNvSpPr>
          <p:nvPr>
            <p:ph type="body" idx="1"/>
          </p:nvPr>
        </p:nvSpPr>
        <p:spPr>
          <a:xfrm>
            <a:off x="1083375" y="1358675"/>
            <a:ext cx="7353300" cy="3278176"/>
          </a:xfrm>
          <a:prstGeom prst="rect">
            <a:avLst/>
          </a:prstGeom>
        </p:spPr>
        <p:txBody>
          <a:bodyPr spcFirstLastPara="1" wrap="square" lIns="91425" tIns="91425" rIns="91425" bIns="91425" anchor="t" anchorCtr="0">
            <a:normAutofit fontScale="77500" lnSpcReduction="20000"/>
          </a:bodyPr>
          <a:lstStyle/>
          <a:p>
            <a:pPr marL="146050" indent="0">
              <a:buNone/>
            </a:pPr>
            <a:r>
              <a:rPr lang="en-US" sz="1600" b="1" dirty="0"/>
              <a:t>Benefits</a:t>
            </a:r>
          </a:p>
          <a:p>
            <a:r>
              <a:rPr lang="en-US" sz="1600" dirty="0"/>
              <a:t>Generates relevant recommendations without user history.</a:t>
            </a:r>
          </a:p>
          <a:p>
            <a:r>
              <a:rPr lang="en-US" sz="1600" dirty="0"/>
              <a:t>Incorporates sentiment for emotionally aligned suggestions.</a:t>
            </a:r>
          </a:p>
          <a:p>
            <a:r>
              <a:rPr lang="en-US" sz="1600" dirty="0"/>
              <a:t>Provides transparency through natural language explanations.</a:t>
            </a:r>
          </a:p>
          <a:p>
            <a:r>
              <a:rPr lang="en-US" sz="1600" dirty="0"/>
              <a:t>Modular design supports scalability and future feature expansion.</a:t>
            </a:r>
          </a:p>
          <a:p>
            <a:endParaRPr lang="en-US" sz="1600" b="1" dirty="0"/>
          </a:p>
          <a:p>
            <a:endParaRPr lang="en-US" sz="1600" dirty="0"/>
          </a:p>
          <a:p>
            <a:pPr marL="146050" indent="0">
              <a:buNone/>
            </a:pPr>
            <a:r>
              <a:rPr lang="en-US" sz="1600" b="1" dirty="0"/>
              <a:t>Project Approach</a:t>
            </a:r>
            <a:endParaRPr lang="en-US" sz="1600" dirty="0"/>
          </a:p>
          <a:p>
            <a:r>
              <a:rPr lang="en-US" sz="1600" dirty="0"/>
              <a:t>Use TMDB 5000 dataset with metadata-driven content-based and hybrid methods.</a:t>
            </a:r>
          </a:p>
          <a:p>
            <a:r>
              <a:rPr lang="en-US" sz="1600" dirty="0"/>
              <a:t>Apply TF–IDF, autoencoders, Sentence-BERT, clustering, and </a:t>
            </a:r>
            <a:r>
              <a:rPr lang="en-US" sz="1600" dirty="0" err="1"/>
              <a:t>kNN</a:t>
            </a:r>
            <a:r>
              <a:rPr lang="en-US" sz="1600" dirty="0"/>
              <a:t>.</a:t>
            </a:r>
          </a:p>
          <a:p>
            <a:r>
              <a:rPr lang="en-US" sz="1600" dirty="0"/>
              <a:t>Integrate sentiment-aware re-ranking and AI agentic flow for explainability.</a:t>
            </a:r>
          </a:p>
          <a:p>
            <a:r>
              <a:rPr lang="en-US" sz="1600" dirty="0"/>
              <a:t>Deliver robust item-to-item recommendations and define next steps toward full personalization.</a:t>
            </a:r>
          </a:p>
          <a:p>
            <a:endParaRPr lang="en-US" sz="1600" dirty="0"/>
          </a:p>
          <a:p>
            <a:pPr marL="146050" indent="0">
              <a:buNone/>
            </a:pPr>
            <a:r>
              <a:rPr lang="en-US" sz="1600" b="1" dirty="0"/>
              <a:t>Focus Issues</a:t>
            </a:r>
            <a:endParaRPr lang="en-US" sz="1600" dirty="0"/>
          </a:p>
          <a:p>
            <a:r>
              <a:rPr lang="en-US" sz="1600" dirty="0"/>
              <a:t>Lack of explicit user ratings limits personalized recommendations.</a:t>
            </a:r>
          </a:p>
          <a:p>
            <a:r>
              <a:rPr lang="en-US" sz="1600" dirty="0"/>
              <a:t>Existing systems often ignore emotional tone in suggestions.</a:t>
            </a:r>
          </a:p>
          <a:p>
            <a:r>
              <a:rPr lang="en-US" sz="1600" dirty="0"/>
              <a:t>Need for explainable, scalable, and adaptable recommendation workflows.</a:t>
            </a:r>
          </a:p>
          <a:p>
            <a:endParaRPr lang="en-US" sz="1600" dirty="0"/>
          </a:p>
          <a:p>
            <a:pPr marL="457200" lvl="0" indent="-330200" algn="l" rtl="0">
              <a:spcBef>
                <a:spcPts val="0"/>
              </a:spcBef>
              <a:spcAft>
                <a:spcPts val="0"/>
              </a:spcAft>
              <a:buSzPts val="1600"/>
              <a:buChar char="●"/>
            </a:pPr>
            <a:endParaRPr sz="1600" dirty="0"/>
          </a:p>
        </p:txBody>
      </p:sp>
    </p:spTree>
  </p:cSld>
  <p:clrMapOvr>
    <a:masterClrMapping/>
  </p:clrMapOvr>
  <mc:AlternateContent xmlns:mc="http://schemas.openxmlformats.org/markup-compatibility/2006" xmlns:p14="http://schemas.microsoft.com/office/powerpoint/2010/main">
    <mc:Choice Requires="p14">
      <p:transition spd="slow" p14:dur="2000" advTm="50231"/>
    </mc:Choice>
    <mc:Fallback xmlns="">
      <p:transition spd="slow" advTm="50231"/>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6"/>
          <p:cNvSpPr txBox="1">
            <a:spLocks noGrp="1"/>
          </p:cNvSpPr>
          <p:nvPr>
            <p:ph type="title"/>
          </p:nvPr>
        </p:nvSpPr>
        <p:spPr>
          <a:xfrm>
            <a:off x="1083375" y="393750"/>
            <a:ext cx="79887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n" sz="1960" dirty="0"/>
              <a:t>Overview of Dataset</a:t>
            </a:r>
            <a:endParaRPr sz="1960" dirty="0"/>
          </a:p>
        </p:txBody>
      </p:sp>
      <p:sp>
        <p:nvSpPr>
          <p:cNvPr id="153" name="Google Shape;153;p16"/>
          <p:cNvSpPr txBox="1">
            <a:spLocks noGrp="1"/>
          </p:cNvSpPr>
          <p:nvPr>
            <p:ph type="body" idx="1"/>
          </p:nvPr>
        </p:nvSpPr>
        <p:spPr>
          <a:xfrm>
            <a:off x="1083374" y="1134894"/>
            <a:ext cx="7522361" cy="3134981"/>
          </a:xfrm>
          <a:prstGeom prst="rect">
            <a:avLst/>
          </a:prstGeom>
        </p:spPr>
        <p:txBody>
          <a:bodyPr spcFirstLastPara="1" wrap="square" lIns="91425" tIns="91425" rIns="91425" bIns="91425" anchor="t" anchorCtr="0">
            <a:normAutofit fontScale="70000" lnSpcReduction="20000"/>
          </a:bodyPr>
          <a:lstStyle/>
          <a:p>
            <a:r>
              <a:rPr lang="en-US" sz="1600" b="1" dirty="0"/>
              <a:t>Source:</a:t>
            </a:r>
            <a:r>
              <a:rPr lang="en-US" sz="1600" dirty="0"/>
              <a:t> TMDB 5000 Movie Dataset (movies + credits CSVs)</a:t>
            </a:r>
          </a:p>
          <a:p>
            <a:r>
              <a:rPr lang="en-US" sz="1600" b="1" dirty="0"/>
              <a:t>Total Movies:</a:t>
            </a:r>
            <a:r>
              <a:rPr lang="en-US" sz="1600" dirty="0"/>
              <a:t> 4,800+ entries after merging datasets</a:t>
            </a:r>
          </a:p>
          <a:p>
            <a:endParaRPr lang="en-US" sz="1600" dirty="0"/>
          </a:p>
          <a:p>
            <a:pPr marL="146050" indent="0">
              <a:buNone/>
            </a:pPr>
            <a:r>
              <a:rPr lang="en-US" sz="1600" b="1" dirty="0"/>
              <a:t>Key Features:</a:t>
            </a:r>
            <a:endParaRPr lang="en-US" sz="1600" dirty="0"/>
          </a:p>
          <a:p>
            <a:r>
              <a:rPr lang="en-US" sz="1600" i="1" dirty="0"/>
              <a:t>Metadata:</a:t>
            </a:r>
            <a:r>
              <a:rPr lang="en-US" sz="1600" dirty="0"/>
              <a:t> title, genres, keywords, release year, production details</a:t>
            </a:r>
          </a:p>
          <a:p>
            <a:r>
              <a:rPr lang="en-US" sz="1600" i="1" dirty="0"/>
              <a:t>Cast &amp; Crew:</a:t>
            </a:r>
            <a:r>
              <a:rPr lang="en-US" sz="1600" dirty="0"/>
              <a:t> director, actors, production companies</a:t>
            </a:r>
          </a:p>
          <a:p>
            <a:r>
              <a:rPr lang="en-US" sz="1600" i="1" dirty="0"/>
              <a:t>Text Fields:</a:t>
            </a:r>
            <a:r>
              <a:rPr lang="en-US" sz="1600" dirty="0"/>
              <a:t> movie overviews for content and sentiment analysis</a:t>
            </a:r>
          </a:p>
          <a:p>
            <a:r>
              <a:rPr lang="en-US" sz="1600" i="1" dirty="0"/>
              <a:t>Interaction Signals:</a:t>
            </a:r>
            <a:r>
              <a:rPr lang="en-US" sz="1600" dirty="0"/>
              <a:t> vote count, average rating (non-personalized)</a:t>
            </a:r>
          </a:p>
          <a:p>
            <a:endParaRPr lang="en-US" sz="1600" dirty="0"/>
          </a:p>
          <a:p>
            <a:pPr marL="146050" indent="0">
              <a:buNone/>
            </a:pPr>
            <a:r>
              <a:rPr lang="en-US" sz="1600" b="1" dirty="0"/>
              <a:t>Derived Features:</a:t>
            </a:r>
            <a:endParaRPr lang="en-US" sz="1600" dirty="0"/>
          </a:p>
          <a:p>
            <a:r>
              <a:rPr lang="en-US" sz="1600" dirty="0"/>
              <a:t>“Soup” &amp; “Enhanced Soup” for TF–IDF vectorization</a:t>
            </a:r>
          </a:p>
          <a:p>
            <a:r>
              <a:rPr lang="en-US" sz="1600" dirty="0"/>
              <a:t>Sentiment scores from VADER</a:t>
            </a:r>
          </a:p>
          <a:p>
            <a:r>
              <a:rPr lang="en-US" sz="1600" dirty="0"/>
              <a:t>Autoencoder-generated latent vectors</a:t>
            </a:r>
          </a:p>
          <a:p>
            <a:r>
              <a:rPr lang="en-US" sz="1600" dirty="0"/>
              <a:t>K-means cluster labels for group-based recommendations</a:t>
            </a:r>
          </a:p>
          <a:p>
            <a:endParaRPr lang="en-US" sz="1600" dirty="0"/>
          </a:p>
          <a:p>
            <a:pPr marL="146050" indent="0">
              <a:buNone/>
            </a:pPr>
            <a:r>
              <a:rPr lang="en-US" sz="1600" b="1" dirty="0"/>
              <a:t>Why This Dataset?</a:t>
            </a:r>
            <a:endParaRPr lang="en-US" sz="1600" dirty="0"/>
          </a:p>
          <a:p>
            <a:r>
              <a:rPr lang="en-US" sz="1600" dirty="0"/>
              <a:t>Rich metadata supports cold-start recommendations</a:t>
            </a:r>
          </a:p>
          <a:p>
            <a:r>
              <a:rPr lang="en-US" sz="1600" dirty="0"/>
              <a:t>No explicit user ratings → ideal for testing content-based and hybrid methods</a:t>
            </a:r>
          </a:p>
          <a:p>
            <a:pPr marL="127000" lvl="0" indent="0" algn="l" rtl="0">
              <a:spcBef>
                <a:spcPts val="0"/>
              </a:spcBef>
              <a:spcAft>
                <a:spcPts val="0"/>
              </a:spcAft>
              <a:buSzPts val="1600"/>
              <a:buNone/>
            </a:pPr>
            <a:endParaRPr lang="en" sz="1600" dirty="0"/>
          </a:p>
          <a:p>
            <a:pPr marL="457200" lvl="0" indent="-330200" algn="l" rtl="0">
              <a:spcBef>
                <a:spcPts val="0"/>
              </a:spcBef>
              <a:spcAft>
                <a:spcPts val="0"/>
              </a:spcAft>
              <a:buSzPts val="1600"/>
              <a:buChar char="●"/>
            </a:pPr>
            <a:endParaRPr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Methods – Data Preparation and Feature Engineering</a:t>
            </a:r>
            <a:endParaRPr dirty="0"/>
          </a:p>
        </p:txBody>
      </p:sp>
      <p:sp>
        <p:nvSpPr>
          <p:cNvPr id="160" name="Google Shape;160;p17"/>
          <p:cNvSpPr txBox="1">
            <a:spLocks noGrp="1"/>
          </p:cNvSpPr>
          <p:nvPr>
            <p:ph type="body" idx="1"/>
          </p:nvPr>
        </p:nvSpPr>
        <p:spPr>
          <a:xfrm>
            <a:off x="1085424" y="1465200"/>
            <a:ext cx="7358185" cy="3353234"/>
          </a:xfrm>
          <a:prstGeom prst="rect">
            <a:avLst/>
          </a:prstGeom>
        </p:spPr>
        <p:txBody>
          <a:bodyPr spcFirstLastPara="1" wrap="square" lIns="91425" tIns="91425" rIns="91425" bIns="91425" anchor="t" anchorCtr="0">
            <a:normAutofit fontScale="62500" lnSpcReduction="20000"/>
          </a:bodyPr>
          <a:lstStyle/>
          <a:p>
            <a:pPr marL="146050" indent="0">
              <a:buNone/>
            </a:pPr>
            <a:r>
              <a:rPr lang="en-US" sz="1600" b="1" dirty="0">
                <a:highlight>
                  <a:srgbClr val="212121"/>
                </a:highlight>
              </a:rPr>
              <a:t>Data Cleaning:</a:t>
            </a:r>
            <a:endParaRPr lang="en-US" sz="1600" dirty="0">
              <a:highlight>
                <a:srgbClr val="212121"/>
              </a:highlight>
            </a:endParaRPr>
          </a:p>
          <a:p>
            <a:r>
              <a:rPr lang="en-US" sz="1600" dirty="0">
                <a:highlight>
                  <a:srgbClr val="212121"/>
                </a:highlight>
              </a:rPr>
              <a:t>Parsed JSON fields (genres, keywords, cast, crew, production details).</a:t>
            </a:r>
          </a:p>
          <a:p>
            <a:r>
              <a:rPr lang="en-US" sz="1600" dirty="0">
                <a:highlight>
                  <a:srgbClr val="212121"/>
                </a:highlight>
              </a:rPr>
              <a:t>Handled missing values in text fields (e.g., overview) by filling with empty strings.</a:t>
            </a:r>
          </a:p>
          <a:p>
            <a:r>
              <a:rPr lang="en-US" sz="1600" dirty="0">
                <a:highlight>
                  <a:srgbClr val="212121"/>
                </a:highlight>
              </a:rPr>
              <a:t>Standardized text format for consistent processing.</a:t>
            </a:r>
          </a:p>
          <a:p>
            <a:endParaRPr lang="en-US" sz="1600" dirty="0">
              <a:highlight>
                <a:srgbClr val="212121"/>
              </a:highlight>
            </a:endParaRPr>
          </a:p>
          <a:p>
            <a:pPr marL="146050" indent="0">
              <a:buNone/>
            </a:pPr>
            <a:r>
              <a:rPr lang="en-US" sz="1600" b="1" dirty="0">
                <a:highlight>
                  <a:srgbClr val="212121"/>
                </a:highlight>
              </a:rPr>
              <a:t>Feature Creation:</a:t>
            </a:r>
            <a:endParaRPr lang="en-US" sz="1600" dirty="0">
              <a:highlight>
                <a:srgbClr val="212121"/>
              </a:highlight>
            </a:endParaRPr>
          </a:p>
          <a:p>
            <a:r>
              <a:rPr lang="en-US" sz="1600" b="1" dirty="0">
                <a:highlight>
                  <a:srgbClr val="212121"/>
                </a:highlight>
              </a:rPr>
              <a:t>Soup:</a:t>
            </a:r>
            <a:r>
              <a:rPr lang="en-US" sz="1600" dirty="0">
                <a:highlight>
                  <a:srgbClr val="212121"/>
                </a:highlight>
              </a:rPr>
              <a:t> Combined genres, keywords, overview, cast, and director into a single text feature.</a:t>
            </a:r>
          </a:p>
          <a:p>
            <a:r>
              <a:rPr lang="en-US" sz="1600" b="1" dirty="0">
                <a:highlight>
                  <a:srgbClr val="212121"/>
                </a:highlight>
              </a:rPr>
              <a:t>Enhanced Soup:</a:t>
            </a:r>
            <a:r>
              <a:rPr lang="en-US" sz="1600" dirty="0">
                <a:highlight>
                  <a:srgbClr val="212121"/>
                </a:highlight>
              </a:rPr>
              <a:t> Added production companies, countries, and languages.</a:t>
            </a:r>
          </a:p>
          <a:p>
            <a:r>
              <a:rPr lang="en-US" sz="1600" dirty="0">
                <a:highlight>
                  <a:srgbClr val="212121"/>
                </a:highlight>
              </a:rPr>
              <a:t>Extracted </a:t>
            </a:r>
            <a:r>
              <a:rPr lang="en-US" sz="1600" b="1" dirty="0">
                <a:highlight>
                  <a:srgbClr val="212121"/>
                </a:highlight>
              </a:rPr>
              <a:t>director</a:t>
            </a:r>
            <a:r>
              <a:rPr lang="en-US" sz="1600" dirty="0">
                <a:highlight>
                  <a:srgbClr val="212121"/>
                </a:highlight>
              </a:rPr>
              <a:t> field from crew data.</a:t>
            </a:r>
          </a:p>
          <a:p>
            <a:r>
              <a:rPr lang="en-US" sz="1600" dirty="0">
                <a:highlight>
                  <a:srgbClr val="212121"/>
                </a:highlight>
              </a:rPr>
              <a:t>Generated </a:t>
            </a:r>
            <a:r>
              <a:rPr lang="en-US" sz="1600" b="1" dirty="0">
                <a:highlight>
                  <a:srgbClr val="212121"/>
                </a:highlight>
              </a:rPr>
              <a:t>sentiment scores</a:t>
            </a:r>
            <a:r>
              <a:rPr lang="en-US" sz="1600" dirty="0">
                <a:highlight>
                  <a:srgbClr val="212121"/>
                </a:highlight>
              </a:rPr>
              <a:t> from overviews using VADER.</a:t>
            </a:r>
          </a:p>
          <a:p>
            <a:r>
              <a:rPr lang="en-US" sz="1600" dirty="0">
                <a:highlight>
                  <a:srgbClr val="212121"/>
                </a:highlight>
              </a:rPr>
              <a:t>Created </a:t>
            </a:r>
            <a:r>
              <a:rPr lang="en-US" sz="1600" b="1" dirty="0">
                <a:highlight>
                  <a:srgbClr val="212121"/>
                </a:highlight>
              </a:rPr>
              <a:t>latent vectors</a:t>
            </a:r>
            <a:r>
              <a:rPr lang="en-US" sz="1600" dirty="0">
                <a:highlight>
                  <a:srgbClr val="212121"/>
                </a:highlight>
              </a:rPr>
              <a:t> from autoencoder.</a:t>
            </a:r>
          </a:p>
          <a:p>
            <a:r>
              <a:rPr lang="en-US" sz="1600" dirty="0">
                <a:highlight>
                  <a:srgbClr val="212121"/>
                </a:highlight>
              </a:rPr>
              <a:t>Assigned </a:t>
            </a:r>
            <a:r>
              <a:rPr lang="en-US" sz="1600" b="1" dirty="0">
                <a:highlight>
                  <a:srgbClr val="212121"/>
                </a:highlight>
              </a:rPr>
              <a:t>cluster labels</a:t>
            </a:r>
            <a:r>
              <a:rPr lang="en-US" sz="1600" dirty="0">
                <a:highlight>
                  <a:srgbClr val="212121"/>
                </a:highlight>
              </a:rPr>
              <a:t> via K-means.</a:t>
            </a:r>
          </a:p>
          <a:p>
            <a:endParaRPr lang="en-US" sz="1600" dirty="0">
              <a:highlight>
                <a:srgbClr val="212121"/>
              </a:highlight>
            </a:endParaRPr>
          </a:p>
          <a:p>
            <a:pPr marL="146050" indent="0">
              <a:buNone/>
            </a:pPr>
            <a:r>
              <a:rPr lang="en-US" sz="1600" b="1" dirty="0">
                <a:highlight>
                  <a:srgbClr val="212121"/>
                </a:highlight>
              </a:rPr>
              <a:t>Text Preprocessing:</a:t>
            </a:r>
            <a:endParaRPr lang="en-US" sz="1600" dirty="0">
              <a:highlight>
                <a:srgbClr val="212121"/>
              </a:highlight>
            </a:endParaRPr>
          </a:p>
          <a:p>
            <a:r>
              <a:rPr lang="en-US" sz="1600" dirty="0">
                <a:highlight>
                  <a:srgbClr val="212121"/>
                </a:highlight>
              </a:rPr>
              <a:t>Removed stop words, applied lemmatization for semantic accuracy.</a:t>
            </a:r>
          </a:p>
          <a:p>
            <a:r>
              <a:rPr lang="en-US" sz="1600" dirty="0">
                <a:highlight>
                  <a:srgbClr val="212121"/>
                </a:highlight>
              </a:rPr>
              <a:t>Used TF–IDF for vectorization of text-based features.</a:t>
            </a:r>
          </a:p>
          <a:p>
            <a:endParaRPr lang="en-US" sz="1600" dirty="0">
              <a:highlight>
                <a:srgbClr val="212121"/>
              </a:highlight>
            </a:endParaRPr>
          </a:p>
          <a:p>
            <a:pPr marL="146050" indent="0">
              <a:buNone/>
            </a:pPr>
            <a:r>
              <a:rPr lang="en-US" sz="1600" b="1" dirty="0">
                <a:highlight>
                  <a:srgbClr val="212121"/>
                </a:highlight>
              </a:rPr>
              <a:t>Purpose:</a:t>
            </a:r>
            <a:endParaRPr lang="en-US" sz="1600" dirty="0">
              <a:highlight>
                <a:srgbClr val="212121"/>
              </a:highlight>
            </a:endParaRPr>
          </a:p>
          <a:p>
            <a:r>
              <a:rPr lang="en-US" sz="1600" dirty="0">
                <a:highlight>
                  <a:srgbClr val="212121"/>
                </a:highlight>
              </a:rPr>
              <a:t>Prepare clean, semantically rich features to support content-based, hybrid, and sentiment-aware recommendation models.</a:t>
            </a:r>
          </a:p>
        </p:txBody>
      </p:sp>
    </p:spTree>
  </p:cSld>
  <p:clrMapOvr>
    <a:masterClrMapping/>
  </p:clrMapOvr>
  <mc:AlternateContent xmlns:mc="http://schemas.openxmlformats.org/markup-compatibility/2006" xmlns:p14="http://schemas.microsoft.com/office/powerpoint/2010/main">
    <mc:Choice Requires="p14">
      <p:transition spd="slow" p14:dur="2000" advTm="378313"/>
    </mc:Choice>
    <mc:Fallback xmlns="">
      <p:transition spd="slow" advTm="378313"/>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Data Modeling</a:t>
            </a:r>
            <a:endParaRPr dirty="0"/>
          </a:p>
        </p:txBody>
      </p:sp>
      <p:sp>
        <p:nvSpPr>
          <p:cNvPr id="168" name="Google Shape;168;p18"/>
          <p:cNvSpPr txBox="1">
            <a:spLocks noGrp="1"/>
          </p:cNvSpPr>
          <p:nvPr>
            <p:ph type="body" idx="1"/>
          </p:nvPr>
        </p:nvSpPr>
        <p:spPr>
          <a:xfrm>
            <a:off x="1085424" y="1465200"/>
            <a:ext cx="7250975" cy="2911200"/>
          </a:xfrm>
          <a:prstGeom prst="rect">
            <a:avLst/>
          </a:prstGeom>
        </p:spPr>
        <p:txBody>
          <a:bodyPr spcFirstLastPara="1" wrap="square" lIns="91425" tIns="91425" rIns="91425" bIns="91425" anchor="t" anchorCtr="0">
            <a:normAutofit lnSpcReduction="10000"/>
          </a:bodyPr>
          <a:lstStyle/>
          <a:p>
            <a:r>
              <a:rPr lang="en-US" b="1" dirty="0">
                <a:highlight>
                  <a:srgbClr val="212121"/>
                </a:highlight>
              </a:rPr>
              <a:t>Techniques Applied:</a:t>
            </a:r>
            <a:endParaRPr lang="en-US" dirty="0">
              <a:highlight>
                <a:srgbClr val="212121"/>
              </a:highlight>
            </a:endParaRPr>
          </a:p>
          <a:p>
            <a:pPr lvl="1"/>
            <a:r>
              <a:rPr lang="en-US" b="1" dirty="0">
                <a:highlight>
                  <a:srgbClr val="212121"/>
                </a:highlight>
              </a:rPr>
              <a:t>TF–IDF + Cosine Similarity</a:t>
            </a:r>
            <a:r>
              <a:rPr lang="en-US" dirty="0">
                <a:highlight>
                  <a:srgbClr val="212121"/>
                </a:highlight>
              </a:rPr>
              <a:t> – Baseline content similarity.</a:t>
            </a:r>
          </a:p>
          <a:p>
            <a:pPr lvl="1"/>
            <a:r>
              <a:rPr lang="en-US" b="1" dirty="0">
                <a:highlight>
                  <a:srgbClr val="212121"/>
                </a:highlight>
              </a:rPr>
              <a:t>Autoencoder</a:t>
            </a:r>
            <a:r>
              <a:rPr lang="en-US" dirty="0">
                <a:highlight>
                  <a:srgbClr val="212121"/>
                </a:highlight>
              </a:rPr>
              <a:t> – Learned compressed latent features for alternative similarity space.</a:t>
            </a:r>
          </a:p>
          <a:p>
            <a:pPr lvl="1"/>
            <a:r>
              <a:rPr lang="en-US" b="1" dirty="0">
                <a:highlight>
                  <a:srgbClr val="212121"/>
                </a:highlight>
              </a:rPr>
              <a:t>k-Nearest Neighbors (</a:t>
            </a:r>
            <a:r>
              <a:rPr lang="en-US" b="1" dirty="0" err="1">
                <a:highlight>
                  <a:srgbClr val="212121"/>
                </a:highlight>
              </a:rPr>
              <a:t>kNN</a:t>
            </a:r>
            <a:r>
              <a:rPr lang="en-US" b="1" dirty="0">
                <a:highlight>
                  <a:srgbClr val="212121"/>
                </a:highlight>
              </a:rPr>
              <a:t>)</a:t>
            </a:r>
            <a:r>
              <a:rPr lang="en-US" dirty="0">
                <a:highlight>
                  <a:srgbClr val="212121"/>
                </a:highlight>
              </a:rPr>
              <a:t> – Direct retrieval of </a:t>
            </a:r>
            <a:r>
              <a:rPr lang="en-US" i="1" dirty="0">
                <a:highlight>
                  <a:srgbClr val="212121"/>
                </a:highlight>
              </a:rPr>
              <a:t>k</a:t>
            </a:r>
            <a:r>
              <a:rPr lang="en-US" dirty="0">
                <a:highlight>
                  <a:srgbClr val="212121"/>
                </a:highlight>
              </a:rPr>
              <a:t> most similar movies.</a:t>
            </a:r>
          </a:p>
          <a:p>
            <a:pPr lvl="1"/>
            <a:r>
              <a:rPr lang="en-US" b="1" dirty="0">
                <a:highlight>
                  <a:srgbClr val="212121"/>
                </a:highlight>
              </a:rPr>
              <a:t>K-means Clustering</a:t>
            </a:r>
            <a:r>
              <a:rPr lang="en-US" dirty="0">
                <a:highlight>
                  <a:srgbClr val="212121"/>
                </a:highlight>
              </a:rPr>
              <a:t> – Grouped movies into semantic clusters for cluster-based recommendations.</a:t>
            </a:r>
          </a:p>
          <a:p>
            <a:pPr lvl="1"/>
            <a:r>
              <a:rPr lang="en-US" b="1" dirty="0">
                <a:highlight>
                  <a:srgbClr val="212121"/>
                </a:highlight>
              </a:rPr>
              <a:t>Sentence-BERT</a:t>
            </a:r>
            <a:r>
              <a:rPr lang="en-US" dirty="0">
                <a:highlight>
                  <a:srgbClr val="212121"/>
                </a:highlight>
              </a:rPr>
              <a:t> – Captured deeper semantic meaning in movie descriptions.</a:t>
            </a:r>
          </a:p>
          <a:p>
            <a:pPr lvl="1"/>
            <a:r>
              <a:rPr lang="en-US" b="1" dirty="0">
                <a:highlight>
                  <a:srgbClr val="212121"/>
                </a:highlight>
              </a:rPr>
              <a:t>Hybrid Model (Content + Sentiment)</a:t>
            </a:r>
            <a:r>
              <a:rPr lang="en-US" dirty="0">
                <a:highlight>
                  <a:srgbClr val="212121"/>
                </a:highlight>
              </a:rPr>
              <a:t> – Combined topical and emotional similarity.</a:t>
            </a:r>
          </a:p>
          <a:p>
            <a:r>
              <a:rPr lang="en-US" b="1" dirty="0">
                <a:highlight>
                  <a:srgbClr val="212121"/>
                </a:highlight>
              </a:rPr>
              <a:t>Feature Engineering:</a:t>
            </a:r>
            <a:endParaRPr lang="en-US" dirty="0">
              <a:highlight>
                <a:srgbClr val="212121"/>
              </a:highlight>
            </a:endParaRPr>
          </a:p>
          <a:p>
            <a:pPr lvl="1"/>
            <a:r>
              <a:rPr lang="en-US" dirty="0">
                <a:highlight>
                  <a:srgbClr val="212121"/>
                </a:highlight>
              </a:rPr>
              <a:t>Created “Soup” and “Enhanced Soup” features from metadata.</a:t>
            </a:r>
          </a:p>
          <a:p>
            <a:pPr lvl="1"/>
            <a:r>
              <a:rPr lang="en-US" dirty="0">
                <a:highlight>
                  <a:srgbClr val="212121"/>
                </a:highlight>
              </a:rPr>
              <a:t>Applied lemmatization for better semantic consistency.</a:t>
            </a:r>
          </a:p>
          <a:p>
            <a:pPr lvl="1"/>
            <a:r>
              <a:rPr lang="en-US" dirty="0">
                <a:highlight>
                  <a:srgbClr val="212121"/>
                </a:highlight>
              </a:rPr>
              <a:t>Integrated sentiment scores into ranking.</a:t>
            </a:r>
          </a:p>
          <a:p>
            <a:r>
              <a:rPr lang="en-US" b="1" dirty="0">
                <a:highlight>
                  <a:srgbClr val="212121"/>
                </a:highlight>
              </a:rPr>
              <a:t>Goal:</a:t>
            </a:r>
            <a:endParaRPr lang="en-US" dirty="0">
              <a:highlight>
                <a:srgbClr val="212121"/>
              </a:highlight>
            </a:endParaRPr>
          </a:p>
          <a:p>
            <a:pPr lvl="1"/>
            <a:r>
              <a:rPr lang="en-US" dirty="0">
                <a:highlight>
                  <a:srgbClr val="212121"/>
                </a:highlight>
              </a:rPr>
              <a:t>Build modular, explainable models for metadata-driven recommendations in the absence of explicit user ratings.</a:t>
            </a:r>
          </a:p>
          <a:p>
            <a:pPr marL="457200" lvl="0" indent="-330200" algn="l" rtl="0">
              <a:spcBef>
                <a:spcPts val="1500"/>
              </a:spcBef>
              <a:spcAft>
                <a:spcPts val="0"/>
              </a:spcAft>
              <a:buClr>
                <a:srgbClr val="ECECEC"/>
              </a:buClr>
              <a:buSzPts val="1600"/>
              <a:buFont typeface="Roboto"/>
              <a:buChar char="●"/>
            </a:pPr>
            <a:endParaRPr sz="1600" dirty="0">
              <a:solidFill>
                <a:srgbClr val="ECECEC"/>
              </a:solidFill>
              <a:highlight>
                <a:srgbClr val="212121"/>
              </a:highlight>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spd="slow" p14:dur="2000" advTm="328382"/>
    </mc:Choice>
    <mc:Fallback xmlns="">
      <p:transition spd="slow" advTm="328382"/>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Methods - Training Model and Evaluation </a:t>
            </a:r>
            <a:endParaRPr dirty="0"/>
          </a:p>
          <a:p>
            <a:pPr marL="0" lvl="0" indent="0" algn="l" rtl="0">
              <a:spcBef>
                <a:spcPts val="0"/>
              </a:spcBef>
              <a:spcAft>
                <a:spcPts val="0"/>
              </a:spcAft>
              <a:buNone/>
            </a:pPr>
            <a:endParaRPr dirty="0"/>
          </a:p>
        </p:txBody>
      </p:sp>
      <p:sp>
        <p:nvSpPr>
          <p:cNvPr id="176" name="Google Shape;176;p19"/>
          <p:cNvSpPr txBox="1">
            <a:spLocks noGrp="1"/>
          </p:cNvSpPr>
          <p:nvPr>
            <p:ph type="body" idx="1"/>
          </p:nvPr>
        </p:nvSpPr>
        <p:spPr>
          <a:xfrm>
            <a:off x="1085424" y="1102468"/>
            <a:ext cx="7364669" cy="3715966"/>
          </a:xfrm>
          <a:prstGeom prst="rect">
            <a:avLst/>
          </a:prstGeom>
        </p:spPr>
        <p:txBody>
          <a:bodyPr spcFirstLastPara="1" wrap="square" lIns="91425" tIns="91425" rIns="91425" bIns="91425" anchor="t" anchorCtr="0">
            <a:normAutofit fontScale="85000" lnSpcReduction="20000"/>
          </a:bodyPr>
          <a:lstStyle/>
          <a:p>
            <a:pPr marL="146050" indent="0">
              <a:buNone/>
            </a:pPr>
            <a:r>
              <a:rPr lang="en-US" b="1" dirty="0">
                <a:highlight>
                  <a:srgbClr val="212121"/>
                </a:highlight>
              </a:rPr>
              <a:t>Training Approaches:</a:t>
            </a:r>
            <a:endParaRPr lang="en-US" dirty="0">
              <a:highlight>
                <a:srgbClr val="212121"/>
              </a:highlight>
            </a:endParaRPr>
          </a:p>
          <a:p>
            <a:r>
              <a:rPr lang="en-US" b="1" dirty="0">
                <a:highlight>
                  <a:srgbClr val="212121"/>
                </a:highlight>
              </a:rPr>
              <a:t>Autoencoder:</a:t>
            </a:r>
            <a:endParaRPr lang="en-US" dirty="0">
              <a:highlight>
                <a:srgbClr val="212121"/>
              </a:highlight>
            </a:endParaRPr>
          </a:p>
          <a:p>
            <a:pPr lvl="1"/>
            <a:r>
              <a:rPr lang="en-US" dirty="0">
                <a:highlight>
                  <a:srgbClr val="212121"/>
                </a:highlight>
              </a:rPr>
              <a:t>Input &amp; target: TF–IDF matrix</a:t>
            </a:r>
          </a:p>
          <a:p>
            <a:pPr lvl="1"/>
            <a:r>
              <a:rPr lang="en-US" dirty="0">
                <a:highlight>
                  <a:srgbClr val="212121"/>
                </a:highlight>
              </a:rPr>
              <a:t>Optimizer: Adam | Loss: Mean Squared Error (MSE)</a:t>
            </a:r>
          </a:p>
          <a:p>
            <a:pPr lvl="1"/>
            <a:r>
              <a:rPr lang="en-US" dirty="0">
                <a:highlight>
                  <a:srgbClr val="212121"/>
                </a:highlight>
              </a:rPr>
              <a:t>Tuned encoding dimensions (64, 128, 256), epochs (20–50), batch sizes (128–256)</a:t>
            </a:r>
          </a:p>
          <a:p>
            <a:pPr lvl="1"/>
            <a:r>
              <a:rPr lang="en-US" dirty="0">
                <a:highlight>
                  <a:srgbClr val="212121"/>
                </a:highlight>
              </a:rPr>
              <a:t>Early stopping used in some experiments</a:t>
            </a:r>
          </a:p>
          <a:p>
            <a:r>
              <a:rPr lang="en-US" b="1" dirty="0">
                <a:highlight>
                  <a:srgbClr val="212121"/>
                </a:highlight>
              </a:rPr>
              <a:t>K-means Clustering:</a:t>
            </a:r>
            <a:endParaRPr lang="en-US" dirty="0">
              <a:highlight>
                <a:srgbClr val="212121"/>
              </a:highlight>
            </a:endParaRPr>
          </a:p>
          <a:p>
            <a:pPr lvl="1"/>
            <a:r>
              <a:rPr lang="en-US" dirty="0">
                <a:highlight>
                  <a:srgbClr val="212121"/>
                </a:highlight>
              </a:rPr>
              <a:t>Applied to autoencoder latent space</a:t>
            </a:r>
          </a:p>
          <a:p>
            <a:pPr lvl="1"/>
            <a:r>
              <a:rPr lang="en-US" dirty="0">
                <a:highlight>
                  <a:srgbClr val="212121"/>
                </a:highlight>
              </a:rPr>
              <a:t>Used Elbow Method for optimal </a:t>
            </a:r>
            <a:r>
              <a:rPr lang="en-US" dirty="0" err="1">
                <a:highlight>
                  <a:srgbClr val="212121"/>
                </a:highlight>
              </a:rPr>
              <a:t>n_clusters</a:t>
            </a:r>
            <a:r>
              <a:rPr lang="en-US" dirty="0">
                <a:highlight>
                  <a:srgbClr val="212121"/>
                </a:highlight>
              </a:rPr>
              <a:t> selection</a:t>
            </a:r>
          </a:p>
          <a:p>
            <a:r>
              <a:rPr lang="en-US" b="1" dirty="0">
                <a:highlight>
                  <a:srgbClr val="212121"/>
                </a:highlight>
              </a:rPr>
              <a:t>Sentence-BERT:</a:t>
            </a:r>
            <a:endParaRPr lang="en-US" dirty="0">
              <a:highlight>
                <a:srgbClr val="212121"/>
              </a:highlight>
            </a:endParaRPr>
          </a:p>
          <a:p>
            <a:pPr lvl="1"/>
            <a:r>
              <a:rPr lang="en-US" dirty="0">
                <a:highlight>
                  <a:srgbClr val="212121"/>
                </a:highlight>
              </a:rPr>
              <a:t>Used pre-trained embeddings without fine-tuning</a:t>
            </a:r>
          </a:p>
          <a:p>
            <a:r>
              <a:rPr lang="en-US" b="1" dirty="0" err="1">
                <a:highlight>
                  <a:srgbClr val="212121"/>
                </a:highlight>
              </a:rPr>
              <a:t>kNN</a:t>
            </a:r>
            <a:r>
              <a:rPr lang="en-US" b="1" dirty="0">
                <a:highlight>
                  <a:srgbClr val="212121"/>
                </a:highlight>
              </a:rPr>
              <a:t>:</a:t>
            </a:r>
            <a:endParaRPr lang="en-US" dirty="0">
              <a:highlight>
                <a:srgbClr val="212121"/>
              </a:highlight>
            </a:endParaRPr>
          </a:p>
          <a:p>
            <a:pPr lvl="1"/>
            <a:r>
              <a:rPr lang="en-US" dirty="0">
                <a:highlight>
                  <a:srgbClr val="212121"/>
                </a:highlight>
              </a:rPr>
              <a:t>Retrieved </a:t>
            </a:r>
            <a:r>
              <a:rPr lang="en-US" i="1" dirty="0">
                <a:highlight>
                  <a:srgbClr val="212121"/>
                </a:highlight>
              </a:rPr>
              <a:t>k</a:t>
            </a:r>
            <a:r>
              <a:rPr lang="en-US" dirty="0">
                <a:highlight>
                  <a:srgbClr val="212121"/>
                </a:highlight>
              </a:rPr>
              <a:t> most similar movies from TF–IDF space</a:t>
            </a:r>
          </a:p>
          <a:p>
            <a:pPr lvl="1"/>
            <a:endParaRPr lang="en-US" dirty="0">
              <a:highlight>
                <a:srgbClr val="212121"/>
              </a:highlight>
            </a:endParaRPr>
          </a:p>
          <a:p>
            <a:pPr marL="146050" indent="0">
              <a:buNone/>
            </a:pPr>
            <a:r>
              <a:rPr lang="en-US" b="1" dirty="0">
                <a:highlight>
                  <a:srgbClr val="212121"/>
                </a:highlight>
              </a:rPr>
              <a:t>Evaluation Methods:</a:t>
            </a:r>
            <a:endParaRPr lang="en-US" dirty="0">
              <a:highlight>
                <a:srgbClr val="212121"/>
              </a:highlight>
            </a:endParaRPr>
          </a:p>
          <a:p>
            <a:r>
              <a:rPr lang="en-US" dirty="0">
                <a:highlight>
                  <a:srgbClr val="212121"/>
                </a:highlight>
              </a:rPr>
              <a:t>No explicit ratings → relied on </a:t>
            </a:r>
            <a:r>
              <a:rPr lang="en-US" b="1" dirty="0">
                <a:highlight>
                  <a:srgbClr val="212121"/>
                </a:highlight>
              </a:rPr>
              <a:t>qualitative assessment</a:t>
            </a:r>
            <a:r>
              <a:rPr lang="en-US" dirty="0">
                <a:highlight>
                  <a:srgbClr val="212121"/>
                </a:highlight>
              </a:rPr>
              <a:t> of recommendations</a:t>
            </a:r>
          </a:p>
          <a:p>
            <a:r>
              <a:rPr lang="en-US" dirty="0">
                <a:highlight>
                  <a:srgbClr val="212121"/>
                </a:highlight>
              </a:rPr>
              <a:t>Compared model outputs for sample movies and queries</a:t>
            </a:r>
          </a:p>
          <a:p>
            <a:r>
              <a:rPr lang="en-US" dirty="0">
                <a:highlight>
                  <a:srgbClr val="212121"/>
                </a:highlight>
              </a:rPr>
              <a:t>Observed impact of:</a:t>
            </a:r>
          </a:p>
          <a:p>
            <a:pPr lvl="1"/>
            <a:r>
              <a:rPr lang="en-US" dirty="0">
                <a:highlight>
                  <a:srgbClr val="212121"/>
                </a:highlight>
              </a:rPr>
              <a:t>Hyperparameter tuning</a:t>
            </a:r>
          </a:p>
          <a:p>
            <a:pPr lvl="1"/>
            <a:r>
              <a:rPr lang="en-US" dirty="0">
                <a:highlight>
                  <a:srgbClr val="212121"/>
                </a:highlight>
              </a:rPr>
              <a:t>Feature engineering refinements</a:t>
            </a:r>
          </a:p>
          <a:p>
            <a:pPr lvl="1"/>
            <a:r>
              <a:rPr lang="en-US" dirty="0">
                <a:highlight>
                  <a:srgbClr val="212121"/>
                </a:highlight>
              </a:rPr>
              <a:t>Sentiment integration</a:t>
            </a:r>
          </a:p>
          <a:p>
            <a:pPr lvl="1"/>
            <a:endParaRPr lang="en-US" dirty="0">
              <a:highlight>
                <a:srgbClr val="212121"/>
              </a:highlight>
            </a:endParaRPr>
          </a:p>
          <a:p>
            <a:pPr marL="146050" indent="0">
              <a:buNone/>
            </a:pPr>
            <a:r>
              <a:rPr lang="en-US" b="1" dirty="0">
                <a:highlight>
                  <a:srgbClr val="212121"/>
                </a:highlight>
              </a:rPr>
              <a:t>Key Insight:</a:t>
            </a:r>
            <a:endParaRPr lang="en-US" dirty="0">
              <a:highlight>
                <a:srgbClr val="212121"/>
              </a:highlight>
            </a:endParaRPr>
          </a:p>
          <a:p>
            <a:r>
              <a:rPr lang="en-US" dirty="0">
                <a:highlight>
                  <a:srgbClr val="212121"/>
                </a:highlight>
              </a:rPr>
              <a:t>Feature quality and preprocessing choices significantly influence recommendation relevance and diversity.</a:t>
            </a: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9693</TotalTime>
  <Words>1659</Words>
  <Application>Microsoft Macintosh PowerPoint</Application>
  <PresentationFormat>On-screen Show (16:9)</PresentationFormat>
  <Paragraphs>184</Paragraphs>
  <Slides>13</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Lato</vt:lpstr>
      <vt:lpstr>Arial</vt:lpstr>
      <vt:lpstr>Times New Roman</vt:lpstr>
      <vt:lpstr>Roboto</vt:lpstr>
      <vt:lpstr>Montserrat</vt:lpstr>
      <vt:lpstr>Calibri</vt:lpstr>
      <vt:lpstr>.AppleSystemUIFont</vt:lpstr>
      <vt:lpstr>Focus</vt:lpstr>
      <vt:lpstr>Movie Recommendation System and AI Agentic Flow  In the rapidly evolving digital landscape, recommendation systems have become indispensable tools for navigating the overwhelming volume of available information and products. From e-commerce platforms suggesting purchases to streaming services curating entertainment options, effective recommendation engines enhance user experience, drive engagement, and provide significant business value. This project details the development and analysis of a movie recommendation system designed to address the challenge of providing relevant suggestions. The project focuses on leveraging rich movie metadata to build robust content-based and hybrid recommendation models.  </vt:lpstr>
      <vt:lpstr>Presentation Objectives </vt:lpstr>
      <vt:lpstr>Demo for Movie recommendation System </vt:lpstr>
      <vt:lpstr>Demo for movie recommendation with agentic flow and user’s sentiment </vt:lpstr>
      <vt:lpstr>Abstract/Overview </vt:lpstr>
      <vt:lpstr>Overview of Dataset</vt:lpstr>
      <vt:lpstr>Methods – Data Preparation and Feature Engineering</vt:lpstr>
      <vt:lpstr>Data Modeling</vt:lpstr>
      <vt:lpstr>Methods - Training Model and Evaluation  </vt:lpstr>
      <vt:lpstr>Results/Discussion -  Model Performance Evaluation</vt:lpstr>
      <vt:lpstr>Observations and Future enhancements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Detection and Classification of Brain Tumors using MRI Images</dc:title>
  <cp:lastModifiedBy>Arup Chakraborty</cp:lastModifiedBy>
  <cp:revision>59</cp:revision>
  <dcterms:modified xsi:type="dcterms:W3CDTF">2025-08-10T19:09:55Z</dcterms:modified>
</cp:coreProperties>
</file>